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6"/>
  </p:notesMasterIdLst>
  <p:sldIdLst>
    <p:sldId id="433" r:id="rId5"/>
    <p:sldId id="437" r:id="rId6"/>
    <p:sldId id="462" r:id="rId7"/>
    <p:sldId id="463" r:id="rId8"/>
    <p:sldId id="439" r:id="rId9"/>
    <p:sldId id="468" r:id="rId10"/>
    <p:sldId id="464" r:id="rId11"/>
    <p:sldId id="465" r:id="rId12"/>
    <p:sldId id="466" r:id="rId13"/>
    <p:sldId id="438" r:id="rId14"/>
    <p:sldId id="461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mavý vzhled" id="{5D17C389-D887-DB46-BB98-F62E6D5AFF22}">
          <p14:sldIdLst/>
        </p14:section>
        <p14:section name="Světlý vzhled" id="{847CB7C1-D25C-C94A-90F9-9FA2FE0242E5}">
          <p14:sldIdLst>
            <p14:sldId id="433"/>
            <p14:sldId id="437"/>
            <p14:sldId id="462"/>
            <p14:sldId id="463"/>
            <p14:sldId id="439"/>
            <p14:sldId id="468"/>
            <p14:sldId id="464"/>
            <p14:sldId id="465"/>
            <p14:sldId id="466"/>
            <p14:sldId id="438"/>
            <p14:sldId id="46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00"/>
    <a:srgbClr val="007339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999" autoAdjust="0"/>
    <p:restoredTop sz="90590" autoAdjust="0"/>
  </p:normalViewPr>
  <p:slideViewPr>
    <p:cSldViewPr snapToGrid="0">
      <p:cViewPr varScale="1">
        <p:scale>
          <a:sx n="35" d="100"/>
          <a:sy n="35" d="100"/>
        </p:scale>
        <p:origin x="336" y="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82CEF8-0D97-46CC-91AA-6DAC5BD4248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cs-CZ"/>
        </a:p>
      </dgm:t>
    </dgm:pt>
    <dgm:pt modelId="{46BC8D0D-DC73-474E-8234-44BF654BC35F}" type="pres">
      <dgm:prSet presAssocID="{EF82CEF8-0D97-46CC-91AA-6DAC5BD4248A}" presName="matrix" presStyleCnt="0">
        <dgm:presLayoutVars>
          <dgm:chMax val="1"/>
          <dgm:dir/>
          <dgm:resizeHandles val="exact"/>
        </dgm:presLayoutVars>
      </dgm:prSet>
      <dgm:spPr/>
    </dgm:pt>
  </dgm:ptLst>
  <dgm:cxnLst>
    <dgm:cxn modelId="{80702869-69A3-4CD4-AF0B-EBDDEFED3351}" type="presOf" srcId="{EF82CEF8-0D97-46CC-91AA-6DAC5BD4248A}" destId="{46BC8D0D-DC73-474E-8234-44BF654BC35F}" srcOrd="0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82CEF8-0D97-46CC-91AA-6DAC5BD4248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cs-CZ"/>
        </a:p>
      </dgm:t>
    </dgm:pt>
    <dgm:pt modelId="{46BC8D0D-DC73-474E-8234-44BF654BC35F}" type="pres">
      <dgm:prSet presAssocID="{EF82CEF8-0D97-46CC-91AA-6DAC5BD4248A}" presName="matrix" presStyleCnt="0">
        <dgm:presLayoutVars>
          <dgm:chMax val="1"/>
          <dgm:dir/>
          <dgm:resizeHandles val="exact"/>
        </dgm:presLayoutVars>
      </dgm:prSet>
      <dgm:spPr/>
    </dgm:pt>
  </dgm:ptLst>
  <dgm:cxnLst>
    <dgm:cxn modelId="{80702869-69A3-4CD4-AF0B-EBDDEFED3351}" type="presOf" srcId="{EF82CEF8-0D97-46CC-91AA-6DAC5BD4248A}" destId="{46BC8D0D-DC73-474E-8234-44BF654BC35F}" srcOrd="0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23.03.2026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8F178-1D06-3750-291B-0838F8F60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A195F3A-CA6A-8690-3CC7-FC119690F2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4B3C5D8-B48E-B364-1113-BA8E7254E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3825AA-36D5-77BE-EE81-B665B76AE1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539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E4E3C3DD-3866-6F53-02B5-1DB404D3B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BDCA6ACC-DA08-30BC-5BBE-7FC47F595A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D5AB6AC5-6A4B-4D6E-3293-D497CF31FD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3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CA50FF28-B021-8DDC-398E-1D1728FE05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C52BA4E9-4796-3725-545B-D2330E793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03043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 dirty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66" r:id="rId4"/>
    <p:sldLayoutId id="2147483722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7" r:id="rId24"/>
    <p:sldLayoutId id="2147483713" r:id="rId25"/>
    <p:sldLayoutId id="2147483668" r:id="rId26"/>
    <p:sldLayoutId id="2147483669" r:id="rId27"/>
    <p:sldLayoutId id="2147483720" r:id="rId28"/>
    <p:sldLayoutId id="214748372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akub.hovorka@msmt.gov.cz" TargetMode="External"/><Relationship Id="rId2" Type="http://schemas.openxmlformats.org/officeDocument/2006/relationships/hyperlink" Target="mailto:jana.kubecova@msmt.gov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DB3A2-F80D-46BD-C357-19F981B60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9C6EB-B815-B60E-626C-F539AE987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9213" y="747194"/>
            <a:ext cx="5837173" cy="3972290"/>
          </a:xfrm>
        </p:spPr>
        <p:txBody>
          <a:bodyPr>
            <a:normAutofit/>
          </a:bodyPr>
          <a:lstStyle/>
          <a:p>
            <a:r>
              <a:rPr lang="cs-CZ" dirty="0"/>
              <a:t>AKČNÍ PLÁN REALIZACE NÁRODNÍ STRATEGIE PRIMÁRNÍ PREVENCE RIZIKOVÉHO CHOVÁNÍ NA OBDOBÍ 2026-2027</a:t>
            </a:r>
            <a:br>
              <a:rPr lang="cs-CZ" dirty="0"/>
            </a:br>
            <a:br>
              <a:rPr lang="cs-CZ" dirty="0"/>
            </a:br>
            <a:r>
              <a:rPr lang="cs-CZ" sz="1800" dirty="0"/>
              <a:t>Ministerstvo školství, mládeže a tělovýchovy</a:t>
            </a:r>
            <a:br>
              <a:rPr lang="cs-CZ" dirty="0"/>
            </a:br>
            <a:endParaRPr lang="cs-CZ" sz="2000" dirty="0">
              <a:solidFill>
                <a:schemeClr val="accent2"/>
              </a:solidFill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10D425E1-A6BA-2608-8BFE-11C1C0485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9213" y="4237731"/>
            <a:ext cx="5770787" cy="1968940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chemeClr val="accent2"/>
                </a:solidFill>
              </a:rPr>
              <a:t>Republikový výbor pro prevenci kriminality, </a:t>
            </a:r>
          </a:p>
          <a:p>
            <a:r>
              <a:rPr lang="cs-CZ" dirty="0">
                <a:solidFill>
                  <a:schemeClr val="accent2"/>
                </a:solidFill>
              </a:rPr>
              <a:t>26.března 2026</a:t>
            </a: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F0851A0-170D-BF7B-C67D-C8D22CA7C13C}"/>
              </a:ext>
            </a:extLst>
          </p:cNvPr>
          <p:cNvSpPr txBox="1">
            <a:spLocks/>
          </p:cNvSpPr>
          <p:nvPr/>
        </p:nvSpPr>
        <p:spPr>
          <a:xfrm>
            <a:off x="529213" y="588790"/>
            <a:ext cx="11133573" cy="13514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14" name="Zástupný symbol pro datum 3">
            <a:extLst>
              <a:ext uri="{FF2B5EF4-FFF2-40B4-BE49-F238E27FC236}">
                <a16:creationId xmlns:a16="http://schemas.microsoft.com/office/drawing/2014/main" id="{B14A6EEC-48FE-FB47-740F-F2BC2F2AFB1E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Datum</a:t>
            </a:r>
          </a:p>
        </p:txBody>
      </p:sp>
      <p:pic>
        <p:nvPicPr>
          <p:cNvPr id="3" name="Obrázek 2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0D422D38-23B1-5BCE-1E97-B62735B99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  <p:pic>
        <p:nvPicPr>
          <p:cNvPr id="9" name="Zástupný symbol obrázku 8">
            <a:extLst>
              <a:ext uri="{FF2B5EF4-FFF2-40B4-BE49-F238E27FC236}">
                <a16:creationId xmlns:a16="http://schemas.microsoft.com/office/drawing/2014/main" id="{F01BFF22-E5CB-9B84-0A46-188941A1A9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0" b="8710"/>
          <a:stretch>
            <a:fillRect/>
          </a:stretch>
        </p:blipFill>
        <p:spPr>
          <a:xfrm>
            <a:off x="2" y="0"/>
            <a:ext cx="540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23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4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57AA7-0774-A7E0-4D50-616D126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E91FA-1864-82E5-85A5-A5269187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strategie PPRCH 2028-2034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C31C9-A94F-4BFC-F0E2-4C4317BD1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2156503"/>
            <a:ext cx="8964000" cy="219604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/>
              <a:t>V letošním roce budou zahájeny práce na strategii prevence rizikového chování dětí a mládeže na období 2028-2034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/>
              <a:t>Součástí příprav je koordinační schůzka k preventivním aktivitám jednotlivých </a:t>
            </a:r>
            <a:r>
              <a:rPr lang="cs-CZ" sz="2400"/>
              <a:t>resortů (20. </a:t>
            </a:r>
            <a:r>
              <a:rPr lang="cs-CZ" sz="2400" dirty="0"/>
              <a:t>dubna)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67C415-883D-A28B-4BE2-9687DAB4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47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3E60A-9752-1EC4-E999-A9CB591B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99A6E-CCB0-FF7A-352F-767BF93E8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/>
              <a:t>Děkuji</a:t>
            </a:r>
            <a:br>
              <a:rPr lang="cs-CZ"/>
            </a:br>
            <a:r>
              <a:rPr lang="cs-CZ"/>
              <a:t>za pozornost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C0B9B68E-35D5-30A7-7E39-DDBA219CF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245429"/>
            <a:ext cx="5400000" cy="1968940"/>
          </a:xfrm>
        </p:spPr>
        <p:txBody>
          <a:bodyPr>
            <a:normAutofit/>
          </a:bodyPr>
          <a:lstStyle/>
          <a:p>
            <a:r>
              <a:rPr lang="cs-CZ" dirty="0"/>
              <a:t>Jana Kubecová, Jakub Hovorka</a:t>
            </a:r>
          </a:p>
          <a:p>
            <a:r>
              <a:rPr lang="cs-CZ" dirty="0">
                <a:hlinkClick r:id="rId2"/>
              </a:rPr>
              <a:t>jana.kubecova@msmt.gov.cz</a:t>
            </a:r>
            <a:endParaRPr lang="cs-CZ" dirty="0"/>
          </a:p>
          <a:p>
            <a:r>
              <a:rPr lang="cs-CZ" dirty="0">
                <a:hlinkClick r:id="rId3"/>
              </a:rPr>
              <a:t>jakub.hovorka@msmt.gov.cz</a:t>
            </a:r>
            <a:r>
              <a:rPr lang="cs-CZ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519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4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E01C3-9AB2-01AC-36D8-43DAFFD12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C9AEA0-92EE-0BF4-9CF3-C0F459D4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94518"/>
          </a:xfrm>
        </p:spPr>
        <p:txBody>
          <a:bodyPr/>
          <a:lstStyle/>
          <a:p>
            <a:r>
              <a:rPr lang="cs-CZ" dirty="0"/>
              <a:t>Rozvržení akčního plánu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48FE4-EC58-7299-B3D5-E3727957F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415845"/>
            <a:ext cx="10303548" cy="466668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/>
              <a:t>18. listopadu 2025 schválen poradou vedení  MŠMT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/>
              <a:t>Prozatím nebyl projednán a schválen vládou ČR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400" dirty="0"/>
              <a:t>Kapitoly kopírují Národní strategii primární prevence rizikového chování:</a:t>
            </a:r>
          </a:p>
          <a:p>
            <a:pPr marL="846900" lvl="1" indent="-342900">
              <a:buFont typeface="Wingdings" panose="05000000000000000000" pitchFamily="2" charset="2"/>
              <a:buChar char="§"/>
            </a:pPr>
            <a:r>
              <a:rPr lang="cs-CZ" sz="2000" dirty="0"/>
              <a:t>Systém</a:t>
            </a:r>
          </a:p>
          <a:p>
            <a:pPr marL="846900" lvl="1" indent="-342900">
              <a:buFont typeface="Wingdings" panose="05000000000000000000" pitchFamily="2" charset="2"/>
              <a:buChar char="§"/>
            </a:pPr>
            <a:r>
              <a:rPr lang="cs-CZ" sz="2000" dirty="0"/>
              <a:t>Koordinace</a:t>
            </a:r>
          </a:p>
          <a:p>
            <a:pPr marL="846900" lvl="1" indent="-342900">
              <a:buFont typeface="Wingdings" panose="05000000000000000000" pitchFamily="2" charset="2"/>
              <a:buChar char="§"/>
            </a:pPr>
            <a:r>
              <a:rPr lang="cs-CZ" sz="2000" dirty="0"/>
              <a:t>Legislativa</a:t>
            </a:r>
          </a:p>
          <a:p>
            <a:pPr marL="846900" lvl="1" indent="-342900">
              <a:buFont typeface="Wingdings" panose="05000000000000000000" pitchFamily="2" charset="2"/>
              <a:buChar char="§"/>
            </a:pPr>
            <a:r>
              <a:rPr lang="cs-CZ" sz="2000" dirty="0"/>
              <a:t>Financování</a:t>
            </a:r>
          </a:p>
          <a:p>
            <a:pPr marL="846900" lvl="1" indent="-342900">
              <a:buFont typeface="Wingdings" panose="05000000000000000000" pitchFamily="2" charset="2"/>
              <a:buChar char="§"/>
            </a:pPr>
            <a:r>
              <a:rPr lang="cs-CZ" sz="2000" dirty="0"/>
              <a:t>Monitoring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/>
              <a:t>11 klíčových cílů pro následující dvouleté období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/>
              <a:t>Přílohou evaluace období 2023-2025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BD4745-8855-C1D1-4D96-F193259D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862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15018-1214-23D9-EBF0-77DDF0571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CF6E15CB-6362-7D50-7997-8678B203E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21188"/>
          </a:xfrm>
        </p:spPr>
        <p:txBody>
          <a:bodyPr/>
          <a:lstStyle/>
          <a:p>
            <a:r>
              <a:rPr lang="cs-CZ" dirty="0"/>
              <a:t>Evaluace období 2023-2025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6B8C4E32-6E2D-BBB5-268A-4E2834A62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1690688"/>
            <a:ext cx="4476000" cy="4262852"/>
          </a:xfrm>
          <a:solidFill>
            <a:schemeClr val="accent5">
              <a:alpha val="44000"/>
            </a:schemeClr>
          </a:solidFill>
        </p:spPr>
        <p:txBody>
          <a:bodyPr>
            <a:normAutofit/>
          </a:bodyPr>
          <a:lstStyle/>
          <a:p>
            <a:pPr lvl="0">
              <a:spcAft>
                <a:spcPct val="35000"/>
              </a:spcAft>
            </a:pPr>
            <a:r>
              <a:rPr lang="cs-CZ" sz="2800" b="1" dirty="0"/>
              <a:t> </a:t>
            </a:r>
            <a:r>
              <a:rPr lang="cs-CZ" sz="2400" b="1" dirty="0"/>
              <a:t>Nastaveno 50 opatření:</a:t>
            </a:r>
          </a:p>
          <a:p>
            <a:pPr marL="342900" lvl="0" indent="-342900"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41 splněno</a:t>
            </a:r>
          </a:p>
          <a:p>
            <a:pPr marL="342900" lvl="0" indent="-342900"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8 probíhá</a:t>
            </a:r>
          </a:p>
          <a:p>
            <a:pPr marL="342900" lvl="0" indent="-342900"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1 nesplněno – proškolení kontrolních pracovníků systému certifikace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A0B804E-24BB-AD01-303A-71D4C139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3C6028A7-3F4E-76C9-114E-6D4E835983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1690688"/>
            <a:ext cx="4601147" cy="4262852"/>
          </a:xfrm>
          <a:solidFill>
            <a:schemeClr val="accent5">
              <a:alpha val="44000"/>
            </a:schemeClr>
          </a:solidFill>
        </p:spPr>
        <p:txBody>
          <a:bodyPr>
            <a:normAutofit lnSpcReduction="10000"/>
          </a:bodyPr>
          <a:lstStyle/>
          <a:p>
            <a:pPr marL="0" lvl="0" indent="0">
              <a:spcAft>
                <a:spcPct val="35000"/>
              </a:spcAft>
              <a:buNone/>
            </a:pPr>
            <a:r>
              <a:rPr lang="cs-CZ" sz="2400" b="1" dirty="0"/>
              <a:t>Zásadní splněná či probíhající opatření:</a:t>
            </a:r>
          </a:p>
          <a:p>
            <a:r>
              <a:rPr lang="cs-CZ" sz="2400" dirty="0"/>
              <a:t>Realizace šetření na téma činnost pracovníků ŠPP</a:t>
            </a:r>
          </a:p>
          <a:p>
            <a:r>
              <a:rPr lang="cs-CZ" sz="2400" dirty="0"/>
              <a:t>Aktualizace obsahu specializačního studia ŠMP</a:t>
            </a:r>
          </a:p>
          <a:p>
            <a:r>
              <a:rPr lang="cs-CZ" sz="2400" dirty="0"/>
              <a:t>Centralizace dotační podpory PPRCH</a:t>
            </a:r>
          </a:p>
          <a:p>
            <a:r>
              <a:rPr lang="cs-CZ" sz="2400" dirty="0"/>
              <a:t>Zavedení preventivního minima do funkčního studia pro ředitele škol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6BDAE8A-24C1-08C5-07E6-745D6D58E610}"/>
              </a:ext>
            </a:extLst>
          </p:cNvPr>
          <p:cNvGraphicFramePr/>
          <p:nvPr/>
        </p:nvGraphicFramePr>
        <p:xfrm>
          <a:off x="2609850" y="1243809"/>
          <a:ext cx="819150" cy="772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7674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37D76-8E70-F7BD-6027-5675731A0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903E1541-8745-4D64-2062-A516C07CA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21188"/>
          </a:xfrm>
        </p:spPr>
        <p:txBody>
          <a:bodyPr/>
          <a:lstStyle/>
          <a:p>
            <a:r>
              <a:rPr lang="cs-CZ" dirty="0"/>
              <a:t>A. Systém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F1A375C6-4126-54B4-CEDB-4D3DD0FFA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1690688"/>
            <a:ext cx="4476000" cy="4262852"/>
          </a:xfrm>
          <a:solidFill>
            <a:schemeClr val="accent5">
              <a:alpha val="44000"/>
            </a:schemeClr>
          </a:solidFill>
        </p:spPr>
        <p:txBody>
          <a:bodyPr>
            <a:normAutofit fontScale="85000" lnSpcReduction="10000"/>
          </a:bodyPr>
          <a:lstStyle/>
          <a:p>
            <a:pPr lvl="0">
              <a:spcAft>
                <a:spcPct val="35000"/>
              </a:spcAft>
            </a:pPr>
            <a:r>
              <a:rPr lang="cs-CZ" sz="2800" b="1" dirty="0"/>
              <a:t> </a:t>
            </a:r>
            <a:r>
              <a:rPr lang="cs-CZ" sz="3100" b="1" dirty="0"/>
              <a:t>Klíčové cíle: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600" dirty="0"/>
              <a:t>A.1 Provázat školskou legislativu a související metodické dokumenty v oblasti PPRCH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600" dirty="0"/>
              <a:t>A.2 Maximalizovat soulad preventivního programu školy se zásadami efektivní primární prevence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600" dirty="0"/>
              <a:t>A.3 Optimalizovat podmínky pracovníků v prevenci na úrovni škol a školských zařízení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EBD1FA-E490-AA17-0E97-730162615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C0BD0BEB-A84D-520A-D1F6-5C6F8602BE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1690688"/>
            <a:ext cx="4601147" cy="4262852"/>
          </a:xfrm>
          <a:solidFill>
            <a:schemeClr val="accent5">
              <a:alpha val="44000"/>
            </a:schemeClr>
          </a:solidFill>
        </p:spPr>
        <p:txBody>
          <a:bodyPr>
            <a:normAutofit/>
          </a:bodyPr>
          <a:lstStyle/>
          <a:p>
            <a:pPr marL="0" lvl="0" indent="0">
              <a:spcAft>
                <a:spcPct val="35000"/>
              </a:spcAft>
              <a:buNone/>
            </a:pPr>
            <a:r>
              <a:rPr lang="cs-CZ" sz="2600" b="1" dirty="0"/>
              <a:t>Vybraná opatření:</a:t>
            </a:r>
          </a:p>
          <a:p>
            <a:pPr defTabSz="800100">
              <a:spcBef>
                <a:spcPct val="0"/>
              </a:spcBef>
              <a:spcAft>
                <a:spcPct val="35000"/>
              </a:spcAft>
            </a:pPr>
            <a:r>
              <a:rPr lang="cs-CZ" sz="2200" dirty="0"/>
              <a:t>Uspořádat odborný panel na téma PPRCH</a:t>
            </a:r>
          </a:p>
          <a:p>
            <a:pPr defTabSz="800100">
              <a:spcBef>
                <a:spcPct val="0"/>
              </a:spcBef>
              <a:spcAft>
                <a:spcPct val="35000"/>
              </a:spcAft>
            </a:pPr>
            <a:r>
              <a:rPr lang="cs-CZ" sz="2200" dirty="0"/>
              <a:t>Obnovit systém hodnocení kvality a evaluovat jeho dopady</a:t>
            </a:r>
          </a:p>
          <a:p>
            <a:pPr defTabSz="800100">
              <a:spcBef>
                <a:spcPct val="0"/>
              </a:spcBef>
              <a:spcAft>
                <a:spcPct val="35000"/>
              </a:spcAft>
            </a:pPr>
            <a:r>
              <a:rPr lang="cs-CZ" sz="2200" dirty="0"/>
              <a:t>Rozšířit mechanismus banky odpočtových hodin na ŠMP</a:t>
            </a:r>
          </a:p>
          <a:p>
            <a:pPr defTabSz="800100">
              <a:spcBef>
                <a:spcPct val="0"/>
              </a:spcBef>
              <a:spcAft>
                <a:spcPct val="35000"/>
              </a:spcAft>
            </a:pPr>
            <a:r>
              <a:rPr lang="cs-CZ" sz="2200" dirty="0"/>
              <a:t>Publikovat metodické doporučení specifikující činnost KŠKP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54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4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D695C5-D6BB-3B33-2FEC-A81318B9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06092A-6617-0003-5E9D-4A7BF1841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33380"/>
          </a:xfrm>
        </p:spPr>
        <p:txBody>
          <a:bodyPr/>
          <a:lstStyle/>
          <a:p>
            <a:r>
              <a:rPr lang="cs-CZ" dirty="0"/>
              <a:t>B. Koordinace a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8F06C7-EF88-6F7C-6852-B1E8DD601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216" y="1510818"/>
            <a:ext cx="9596448" cy="4631676"/>
          </a:xfrm>
        </p:spPr>
        <p:txBody>
          <a:bodyPr/>
          <a:lstStyle/>
          <a:p>
            <a:r>
              <a:rPr lang="cs-CZ" b="1" dirty="0"/>
              <a:t>Klíčové cíle: 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dirty="0"/>
              <a:t>B.1 Posílit mechanismy meziresortní a institucionální spolupráce za účelem koordinovaného přístupu k primární prevenci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dirty="0"/>
              <a:t>B.2 Koordinovat preventivní aktivity na státní, regionální a místní úrovni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cs-CZ" dirty="0"/>
          </a:p>
          <a:p>
            <a:r>
              <a:rPr lang="cs-CZ" b="1" dirty="0"/>
              <a:t>Vybraná opatření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dirty="0"/>
              <a:t>Restrukturalizace Mezioborové pracovní skupiny MŠMT pro prevenci rizikového chování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dirty="0"/>
              <a:t>Další popularizace a diseminace SEPA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dirty="0"/>
              <a:t>Zpřesnit vykazování pozic a úvazků MP v PPP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3400ED-81D4-B65C-D716-4D6CA974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74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E9052-6DBB-B25B-CC95-4479D8037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17C1D81A-1F27-0F25-7574-3C9D050F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21188"/>
          </a:xfrm>
        </p:spPr>
        <p:txBody>
          <a:bodyPr/>
          <a:lstStyle/>
          <a:p>
            <a:r>
              <a:rPr lang="cs-CZ" dirty="0"/>
              <a:t>C. Legislativa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A0570627-628A-89FB-A8C8-EAACF2006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1690688"/>
            <a:ext cx="4476000" cy="4262852"/>
          </a:xfrm>
          <a:solidFill>
            <a:schemeClr val="accent5">
              <a:alpha val="44000"/>
            </a:schemeClr>
          </a:solidFill>
        </p:spPr>
        <p:txBody>
          <a:bodyPr>
            <a:normAutofit/>
          </a:bodyPr>
          <a:lstStyle/>
          <a:p>
            <a:pPr lvl="0">
              <a:spcAft>
                <a:spcPct val="35000"/>
              </a:spcAft>
            </a:pPr>
            <a:r>
              <a:rPr lang="cs-CZ" sz="2800" b="1" dirty="0"/>
              <a:t> </a:t>
            </a:r>
            <a:r>
              <a:rPr lang="cs-CZ" sz="2600" b="1" dirty="0"/>
              <a:t>Klíčový cíl: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400" dirty="0"/>
              <a:t>C.1 Upravit legislativu v oblasti PPRCH s cílem zefektivnit </a:t>
            </a:r>
            <a:br>
              <a:rPr lang="cs-CZ" sz="2400" dirty="0"/>
            </a:br>
            <a:r>
              <a:rPr lang="cs-CZ" sz="2400" dirty="0"/>
              <a:t>a optimalizovat dosavadní nastavení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CAD996-E495-8DB5-BA90-FBE0F5CA9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D53F90BD-4258-F9BF-07FA-C50673AF8C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1690688"/>
            <a:ext cx="4601147" cy="4262852"/>
          </a:xfrm>
          <a:solidFill>
            <a:schemeClr val="accent5">
              <a:alpha val="44000"/>
            </a:schemeClr>
          </a:solidFill>
        </p:spPr>
        <p:txBody>
          <a:bodyPr>
            <a:normAutofit lnSpcReduction="10000"/>
          </a:bodyPr>
          <a:lstStyle/>
          <a:p>
            <a:pPr marL="0" lvl="0" indent="0">
              <a:spcAft>
                <a:spcPct val="35000"/>
              </a:spcAft>
              <a:buNone/>
            </a:pPr>
            <a:r>
              <a:rPr lang="cs-CZ" sz="2600" b="1" dirty="0"/>
              <a:t>Vybraná opatření:</a:t>
            </a:r>
          </a:p>
          <a:p>
            <a:pPr defTabSz="800100">
              <a:spcBef>
                <a:spcPct val="0"/>
              </a:spcBef>
              <a:spcAft>
                <a:spcPct val="35000"/>
              </a:spcAft>
            </a:pPr>
            <a:r>
              <a:rPr lang="cs-CZ" sz="2400" dirty="0"/>
              <a:t>Iniciovat legislativní ukotvení optimalizovaného nastavení pozic a standardních činností poradenských služeb ve školách </a:t>
            </a:r>
          </a:p>
          <a:p>
            <a:pPr defTabSz="800100">
              <a:spcBef>
                <a:spcPct val="0"/>
              </a:spcBef>
              <a:spcAft>
                <a:spcPct val="35000"/>
              </a:spcAft>
            </a:pPr>
            <a:r>
              <a:rPr lang="cs-CZ" sz="2400" dirty="0"/>
              <a:t>Optimalizovat standardní činnosti MP </a:t>
            </a:r>
            <a:br>
              <a:rPr lang="cs-CZ" sz="2400" dirty="0"/>
            </a:br>
            <a:r>
              <a:rPr lang="cs-CZ" sz="2400" dirty="0"/>
              <a:t>v PPP a školních metodiků prevence v kontextu úpravy vyhlášky 72/2005 Sb.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396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4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87E6A8-903A-1D80-78B8-EDEC66135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BFA1B1-6215-1908-0051-6DE8F198D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33380"/>
          </a:xfrm>
        </p:spPr>
        <p:txBody>
          <a:bodyPr/>
          <a:lstStyle/>
          <a:p>
            <a:r>
              <a:rPr lang="cs-CZ" dirty="0"/>
              <a:t>D.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77E135-D9FA-E0E7-3F3F-9FF634891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552" y="1450849"/>
            <a:ext cx="9596448" cy="4631676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Klíčové cíle: </a:t>
            </a:r>
          </a:p>
          <a:p>
            <a:pPr marL="846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D.1 Prohlubovat odbornost metodiků prevence</a:t>
            </a:r>
          </a:p>
          <a:p>
            <a:pPr marL="846900" lvl="1" indent="-342900"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D.2 Zajistit základní povědomí o PPRCH u dalších pedagogických pracovníků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cs-CZ" dirty="0"/>
          </a:p>
          <a:p>
            <a:r>
              <a:rPr lang="cs-CZ" b="1" dirty="0"/>
              <a:t>Vybraná opatření:</a:t>
            </a:r>
          </a:p>
          <a:p>
            <a:pPr marL="846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Komunikovat nezbytnost a smysl zvyšování kvalifikace ŠMP </a:t>
            </a:r>
          </a:p>
          <a:p>
            <a:pPr marL="846900" lvl="1" indent="-342900"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Zahájit diskuse o zařazení preventivního minima, psychosociální výchovy a managementu žákovského chování do studijních programů v rámci pregraduální přípravy učitelů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81AA03-8CA1-F9D9-2738-DB0473110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875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4748A-9A6D-A693-AD56-CDF433B54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5CC932F5-6E16-1710-A741-AD6946AF8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21188"/>
          </a:xfrm>
        </p:spPr>
        <p:txBody>
          <a:bodyPr/>
          <a:lstStyle/>
          <a:p>
            <a:r>
              <a:rPr lang="cs-CZ" dirty="0"/>
              <a:t>E. Financování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D9C4805E-C4B8-D9E8-1FB5-2324F15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1690688"/>
            <a:ext cx="4476000" cy="4262852"/>
          </a:xfrm>
          <a:solidFill>
            <a:schemeClr val="accent5">
              <a:alpha val="44000"/>
            </a:schemeClr>
          </a:solidFill>
        </p:spPr>
        <p:txBody>
          <a:bodyPr>
            <a:normAutofit/>
          </a:bodyPr>
          <a:lstStyle/>
          <a:p>
            <a:pPr lvl="0">
              <a:spcAft>
                <a:spcPct val="35000"/>
              </a:spcAft>
            </a:pPr>
            <a:r>
              <a:rPr lang="cs-CZ" sz="2800" b="1" dirty="0"/>
              <a:t> Klíčové cíl: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400" dirty="0"/>
              <a:t>E.1 Stabilizovat systém financování školské primární prevence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4A0DCF-0EC4-260E-A551-3247ECE22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2693387-BEB5-6416-5594-E145636E14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1690688"/>
            <a:ext cx="4601147" cy="4262852"/>
          </a:xfrm>
          <a:solidFill>
            <a:schemeClr val="accent5">
              <a:alpha val="44000"/>
            </a:schemeClr>
          </a:solidFill>
        </p:spPr>
        <p:txBody>
          <a:bodyPr>
            <a:normAutofit/>
          </a:bodyPr>
          <a:lstStyle/>
          <a:p>
            <a:pPr marL="0" lvl="0" indent="0">
              <a:spcAft>
                <a:spcPct val="35000"/>
              </a:spcAft>
              <a:buNone/>
            </a:pPr>
            <a:r>
              <a:rPr lang="cs-CZ" sz="2600" b="1" dirty="0"/>
              <a:t>Vybraná opatření:</a:t>
            </a:r>
          </a:p>
          <a:p>
            <a:pPr lvl="0" defTabSz="800100">
              <a:spcBef>
                <a:spcPct val="0"/>
              </a:spcBef>
              <a:spcAft>
                <a:spcPct val="35000"/>
              </a:spcAft>
            </a:pPr>
            <a:r>
              <a:rPr lang="pl-PL" sz="2400" dirty="0"/>
              <a:t>Zahájit komunikaci se spolupracujícími subjekty o podobě finanční podpory projektů po roce 2026</a:t>
            </a:r>
          </a:p>
          <a:p>
            <a:pPr lvl="0" defTabSz="800100">
              <a:spcBef>
                <a:spcPct val="0"/>
              </a:spcBef>
              <a:spcAft>
                <a:spcPct val="35000"/>
              </a:spcAft>
            </a:pPr>
            <a:r>
              <a:rPr lang="cs-CZ" sz="2400" dirty="0"/>
              <a:t>Zahájit diskusi nad navýšením alokace dotační výzvy MŠMT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217C88C-0650-355C-A69D-2624AF369147}"/>
              </a:ext>
            </a:extLst>
          </p:cNvPr>
          <p:cNvGraphicFramePr/>
          <p:nvPr/>
        </p:nvGraphicFramePr>
        <p:xfrm>
          <a:off x="2609850" y="1243809"/>
          <a:ext cx="819150" cy="772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4369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44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FCABE7-958C-6645-F36E-6ED801334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3CF3B-D7E7-FF67-4355-0A1545080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33380"/>
          </a:xfrm>
        </p:spPr>
        <p:txBody>
          <a:bodyPr/>
          <a:lstStyle/>
          <a:p>
            <a:r>
              <a:rPr lang="cs-CZ" dirty="0"/>
              <a:t>F. Monitoring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151360-E9A7-5EDD-148B-DA04E3B89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552" y="1450849"/>
            <a:ext cx="9596448" cy="4631676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Klíčové cíle: 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F.1 Aktivně sledovat a využívat nejnovější datové, analytické a akademické výstupy 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F.2 Pokračovat ve sběru vlastních dat a v jejich využívání pro strategické rozhodování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cs-CZ" sz="2400" dirty="0"/>
          </a:p>
          <a:p>
            <a:r>
              <a:rPr lang="cs-CZ" b="1" dirty="0"/>
              <a:t>Vybraná opatření: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Zajistit pracovníkům MŠMT přístup do akademických databází (</a:t>
            </a:r>
            <a:r>
              <a:rPr lang="cs-CZ" sz="2400" dirty="0" err="1"/>
              <a:t>Jstor</a:t>
            </a:r>
            <a:r>
              <a:rPr lang="cs-CZ" sz="2400" dirty="0"/>
              <a:t>, Web </a:t>
            </a:r>
            <a:r>
              <a:rPr lang="cs-CZ" sz="2400" dirty="0" err="1"/>
              <a:t>of</a:t>
            </a:r>
            <a:r>
              <a:rPr lang="cs-CZ" sz="2400" dirty="0"/>
              <a:t> Science)</a:t>
            </a:r>
          </a:p>
          <a:p>
            <a:pPr marL="789750" lvl="1" indent="-285750">
              <a:buFont typeface="Wingdings" panose="05000000000000000000" pitchFamily="2" charset="2"/>
              <a:buChar char="§"/>
            </a:pPr>
            <a:r>
              <a:rPr lang="cs-CZ" sz="2400" dirty="0"/>
              <a:t>Zapojit se do některé z evropských/mezinárodních pracovních skupin v oblasti primární prevence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0E8E11-B810-EF50-FF37-E31E0E4C2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67938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EA4D3114431B4CA1C9B1B5A3598623" ma:contentTypeVersion="16" ma:contentTypeDescription="Vytvoří nový dokument" ma:contentTypeScope="" ma:versionID="0b9c5303c146920f8f70d67c83cb3654">
  <xsd:schema xmlns:xsd="http://www.w3.org/2001/XMLSchema" xmlns:xs="http://www.w3.org/2001/XMLSchema" xmlns:p="http://schemas.microsoft.com/office/2006/metadata/properties" xmlns:ns2="aaabc790-61c3-4ed2-bf48-4fd4653df86f" xmlns:ns3="9230b3a5-857e-4604-8e9a-a3cafa8dc0df" targetNamespace="http://schemas.microsoft.com/office/2006/metadata/properties" ma:root="true" ma:fieldsID="dba8453a6bb1d9c6956432591d4a7dbb" ns2:_="" ns3:_="">
    <xsd:import namespace="aaabc790-61c3-4ed2-bf48-4fd4653df86f"/>
    <xsd:import namespace="9230b3a5-857e-4604-8e9a-a3cafa8dc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g1bf7dc5913d4011ad560cddbd11b96d" minOccurs="0"/>
                <xsd:element ref="ns3:TaxCatchAll" minOccurs="0"/>
                <xsd:element ref="ns2:Akce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bc790-61c3-4ed2-bf48-4fd4653df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g1bf7dc5913d4011ad560cddbd11b96d" ma:index="15" nillable="true" ma:taxonomy="true" ma:internalName="g1bf7dc5913d4011ad560cddbd11b96d" ma:taxonomyFieldName="Gestor" ma:displayName="Gestor" ma:default="" ma:fieldId="{01bf7dc5-913d-4011-ad56-0cddbd11b96d}" ma:sspId="7705af95-af8b-4274-9321-7e268ee4833a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kce" ma:index="17" nillable="true" ma:displayName="Akce" ma:format="Dropdown" ma:internalName="Akce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b3a5-857e-4604-8e9a-a3cafa8dc0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eedd47-934c-4dd0-a667-4857a7469ef2}" ma:internalName="TaxCatchAll" ma:showField="CatchAllData" ma:web="9230b3a5-857e-4604-8e9a-a3cafa8dc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abc790-61c3-4ed2-bf48-4fd4653df86f">
      <Terms xmlns="http://schemas.microsoft.com/office/infopath/2007/PartnerControls"/>
    </lcf76f155ced4ddcb4097134ff3c332f>
    <TaxCatchAll xmlns="9230b3a5-857e-4604-8e9a-a3cafa8dc0df" xsi:nil="true"/>
    <Akce xmlns="aaabc790-61c3-4ed2-bf48-4fd4653df86f" xsi:nil="true"/>
    <g1bf7dc5913d4011ad560cddbd11b96d xmlns="aaabc790-61c3-4ed2-bf48-4fd4653df86f">
      <Terms xmlns="http://schemas.microsoft.com/office/infopath/2007/PartnerControls"/>
    </g1bf7dc5913d4011ad560cddbd11b96d>
  </documentManagement>
</p:properties>
</file>

<file path=customXml/itemProps1.xml><?xml version="1.0" encoding="utf-8"?>
<ds:datastoreItem xmlns:ds="http://schemas.openxmlformats.org/officeDocument/2006/customXml" ds:itemID="{26A9816A-B3A2-4FC4-886F-DE1ABAFF00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abc790-61c3-4ed2-bf48-4fd4653df86f"/>
    <ds:schemaRef ds:uri="9230b3a5-857e-4604-8e9a-a3cafa8dc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19C120-5274-443A-93A6-139E5591E124}">
  <ds:schemaRefs>
    <ds:schemaRef ds:uri="http://schemas.microsoft.com/office/2006/metadata/properties"/>
    <ds:schemaRef ds:uri="http://schemas.microsoft.com/office/infopath/2007/PartnerControls"/>
    <ds:schemaRef ds:uri="bb50961a-01f8-4a31-97df-cc737852abde"/>
    <ds:schemaRef ds:uri="d6be7263-8cf3-404f-8f3a-9141da07474e"/>
    <ds:schemaRef ds:uri="aaabc790-61c3-4ed2-bf48-4fd4653df86f"/>
    <ds:schemaRef ds:uri="9230b3a5-857e-4604-8e9a-a3cafa8dc0d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10695</TotalTime>
  <Words>556</Words>
  <Application>Microsoft Office PowerPoint</Application>
  <PresentationFormat>Širokoúhlá obrazovka</PresentationFormat>
  <Paragraphs>94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Wingdings</vt:lpstr>
      <vt:lpstr>JVS PPS Light</vt:lpstr>
      <vt:lpstr>AKČNÍ PLÁN REALIZACE NÁRODNÍ STRATEGIE PRIMÁRNÍ PREVENCE RIZIKOVÉHO CHOVÁNÍ NA OBDOBÍ 2026-2027  Ministerstvo školství, mládeže a tělovýchovy </vt:lpstr>
      <vt:lpstr>Rozvržení akčního plánu</vt:lpstr>
      <vt:lpstr>Evaluace období 2023-2025</vt:lpstr>
      <vt:lpstr>A. Systém</vt:lpstr>
      <vt:lpstr>B. Koordinace a řízení</vt:lpstr>
      <vt:lpstr>C. Legislativa</vt:lpstr>
      <vt:lpstr>D. Vzdělávání</vt:lpstr>
      <vt:lpstr>E. Financování</vt:lpstr>
      <vt:lpstr>F. Monitoring</vt:lpstr>
      <vt:lpstr>Národní strategie PPRCH 2028-2034</vt:lpstr>
      <vt:lpstr>Děkuji za pozornost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Kubecová Jana</cp:lastModifiedBy>
  <cp:revision>258</cp:revision>
  <cp:lastPrinted>2025-10-24T08:31:40Z</cp:lastPrinted>
  <dcterms:created xsi:type="dcterms:W3CDTF">2025-01-29T13:36:29Z</dcterms:created>
  <dcterms:modified xsi:type="dcterms:W3CDTF">2026-03-23T18:34:11Z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0x01010058EA4D3114431B4CA1C9B1B5A3598623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