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drawings/drawing4.xml" ContentType="application/vnd.openxmlformats-officedocument.drawingml.chartshapes+xml"/>
  <Override PartName="/ppt/charts/chart12.xml" ContentType="application/vnd.openxmlformats-officedocument.drawingml.chart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notesSlides/notesSlide6.xml" ContentType="application/vnd.openxmlformats-officedocument.presentationml.notesSlide+xml"/>
  <Override PartName="/ppt/charts/chart1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5.xml" ContentType="application/vnd.openxmlformats-officedocument.drawingml.chart+xml"/>
  <Override PartName="/ppt/notesSlides/notesSlide7.xml" ContentType="application/vnd.openxmlformats-officedocument.presentationml.notesSlide+xml"/>
  <Override PartName="/ppt/charts/chart16.xml" ContentType="application/vnd.openxmlformats-officedocument.drawingml.chart+xml"/>
  <Override PartName="/ppt/notesSlides/notesSlide8.xml" ContentType="application/vnd.openxmlformats-officedocument.presentationml.notesSlide+xml"/>
  <Override PartName="/ppt/charts/chart1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8.xml" ContentType="application/vnd.openxmlformats-officedocument.drawingml.chart+xml"/>
  <Override PartName="/ppt/drawings/drawing5.xml" ContentType="application/vnd.openxmlformats-officedocument.drawingml.chartshape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4" r:id="rId3"/>
    <p:sldId id="307" r:id="rId4"/>
    <p:sldId id="257" r:id="rId5"/>
    <p:sldId id="309" r:id="rId6"/>
    <p:sldId id="295" r:id="rId7"/>
    <p:sldId id="289" r:id="rId8"/>
    <p:sldId id="291" r:id="rId9"/>
    <p:sldId id="267" r:id="rId10"/>
    <p:sldId id="269" r:id="rId11"/>
    <p:sldId id="299" r:id="rId12"/>
    <p:sldId id="284" r:id="rId13"/>
    <p:sldId id="270" r:id="rId14"/>
    <p:sldId id="262" r:id="rId15"/>
    <p:sldId id="303" r:id="rId16"/>
    <p:sldId id="297" r:id="rId17"/>
    <p:sldId id="308" r:id="rId18"/>
    <p:sldId id="276" r:id="rId19"/>
    <p:sldId id="305" r:id="rId20"/>
    <p:sldId id="273" r:id="rId21"/>
    <p:sldId id="265" r:id="rId22"/>
    <p:sldId id="292" r:id="rId23"/>
    <p:sldId id="306" r:id="rId24"/>
    <p:sldId id="304" r:id="rId25"/>
    <p:sldId id="301" r:id="rId2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řední sty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356" autoAdjust="0"/>
  </p:normalViewPr>
  <p:slideViewPr>
    <p:cSldViewPr>
      <p:cViewPr varScale="1">
        <p:scale>
          <a:sx n="90" d="100"/>
          <a:sy n="90" d="100"/>
        </p:scale>
        <p:origin x="22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7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8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diblikova\Desktop\grafy%20RO&#268;ENKA\for%202024\struktura%20kriminalit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MScheinost\Desktop\Grafy%203-6%20maj.,%20hosp.,%20n&#225;s.,%20mrav.%20T&#268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Registrované trestné činy</c:v>
                </c:pt>
              </c:strCache>
            </c:strRef>
          </c:tx>
          <c:spPr>
            <a:ln w="28575" cap="rnd">
              <a:solidFill>
                <a:srgbClr val="CC3399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CC3399"/>
              </a:solidFill>
              <a:ln w="9525">
                <a:solidFill>
                  <a:srgbClr val="CC3399"/>
                </a:solidFill>
              </a:ln>
              <a:effectLst/>
            </c:spPr>
          </c:marker>
          <c:cat>
            <c:numRef>
              <c:f>List1!$A$2:$A$27</c:f>
              <c:numCache>
                <c:formatCode>General</c:formatCod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  <c:pt idx="23">
                  <c:v>2022</c:v>
                </c:pt>
                <c:pt idx="24">
                  <c:v>2023</c:v>
                </c:pt>
                <c:pt idx="25">
                  <c:v>2024</c:v>
                </c:pt>
              </c:numCache>
            </c:numRef>
          </c:cat>
          <c:val>
            <c:numRef>
              <c:f>List1!$B$2:$B$27</c:f>
              <c:numCache>
                <c:formatCode>#,##0</c:formatCode>
                <c:ptCount val="26"/>
                <c:pt idx="0">
                  <c:v>426626</c:v>
                </c:pt>
                <c:pt idx="1">
                  <c:v>391469</c:v>
                </c:pt>
                <c:pt idx="2">
                  <c:v>358577</c:v>
                </c:pt>
                <c:pt idx="3">
                  <c:v>372341</c:v>
                </c:pt>
                <c:pt idx="4">
                  <c:v>357740</c:v>
                </c:pt>
                <c:pt idx="5">
                  <c:v>351629</c:v>
                </c:pt>
                <c:pt idx="6">
                  <c:v>344060</c:v>
                </c:pt>
                <c:pt idx="7">
                  <c:v>336446</c:v>
                </c:pt>
                <c:pt idx="8">
                  <c:v>357391</c:v>
                </c:pt>
                <c:pt idx="9">
                  <c:v>343799</c:v>
                </c:pt>
                <c:pt idx="10">
                  <c:v>332829</c:v>
                </c:pt>
                <c:pt idx="11">
                  <c:v>313387</c:v>
                </c:pt>
                <c:pt idx="12">
                  <c:v>317177</c:v>
                </c:pt>
                <c:pt idx="13">
                  <c:v>304528</c:v>
                </c:pt>
                <c:pt idx="14">
                  <c:v>325366</c:v>
                </c:pt>
                <c:pt idx="15">
                  <c:v>288660</c:v>
                </c:pt>
                <c:pt idx="16">
                  <c:v>247628</c:v>
                </c:pt>
                <c:pt idx="17">
                  <c:v>218162</c:v>
                </c:pt>
                <c:pt idx="18">
                  <c:v>202303</c:v>
                </c:pt>
                <c:pt idx="19">
                  <c:v>192405</c:v>
                </c:pt>
                <c:pt idx="20">
                  <c:v>199221</c:v>
                </c:pt>
                <c:pt idx="21">
                  <c:v>165525</c:v>
                </c:pt>
                <c:pt idx="22">
                  <c:v>153233</c:v>
                </c:pt>
                <c:pt idx="23">
                  <c:v>181991</c:v>
                </c:pt>
                <c:pt idx="24">
                  <c:v>181417</c:v>
                </c:pt>
                <c:pt idx="25">
                  <c:v>173322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13-4C84-BA78-109892EF672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Objasněné trestné činy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cat>
            <c:numRef>
              <c:f>List1!$A$2:$A$27</c:f>
              <c:numCache>
                <c:formatCode>General</c:formatCod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  <c:pt idx="23">
                  <c:v>2022</c:v>
                </c:pt>
                <c:pt idx="24">
                  <c:v>2023</c:v>
                </c:pt>
                <c:pt idx="25">
                  <c:v>2024</c:v>
                </c:pt>
              </c:numCache>
            </c:numRef>
          </c:cat>
          <c:val>
            <c:numRef>
              <c:f>List1!$C$2:$C$27</c:f>
              <c:numCache>
                <c:formatCode>#,##0</c:formatCode>
                <c:ptCount val="26"/>
                <c:pt idx="0">
                  <c:v>193354</c:v>
                </c:pt>
                <c:pt idx="1">
                  <c:v>172245</c:v>
                </c:pt>
                <c:pt idx="2">
                  <c:v>166827</c:v>
                </c:pt>
                <c:pt idx="3">
                  <c:v>151491</c:v>
                </c:pt>
                <c:pt idx="4">
                  <c:v>135581</c:v>
                </c:pt>
                <c:pt idx="5">
                  <c:v>134444</c:v>
                </c:pt>
                <c:pt idx="6">
                  <c:v>135281</c:v>
                </c:pt>
                <c:pt idx="7">
                  <c:v>133695</c:v>
                </c:pt>
                <c:pt idx="8">
                  <c:v>138852</c:v>
                </c:pt>
                <c:pt idx="9">
                  <c:v>127906</c:v>
                </c:pt>
                <c:pt idx="10">
                  <c:v>127604</c:v>
                </c:pt>
                <c:pt idx="11">
                  <c:v>117685</c:v>
                </c:pt>
                <c:pt idx="12">
                  <c:v>122238</c:v>
                </c:pt>
                <c:pt idx="13">
                  <c:v>120168</c:v>
                </c:pt>
                <c:pt idx="14">
                  <c:v>129181</c:v>
                </c:pt>
                <c:pt idx="15">
                  <c:v>126237</c:v>
                </c:pt>
                <c:pt idx="16">
                  <c:v>112139</c:v>
                </c:pt>
                <c:pt idx="17">
                  <c:v>101678</c:v>
                </c:pt>
                <c:pt idx="18">
                  <c:v>94890</c:v>
                </c:pt>
                <c:pt idx="19">
                  <c:v>92795</c:v>
                </c:pt>
                <c:pt idx="20">
                  <c:v>93202</c:v>
                </c:pt>
                <c:pt idx="21">
                  <c:v>77786</c:v>
                </c:pt>
                <c:pt idx="22">
                  <c:v>72493</c:v>
                </c:pt>
                <c:pt idx="23">
                  <c:v>81474</c:v>
                </c:pt>
                <c:pt idx="24">
                  <c:v>82992</c:v>
                </c:pt>
                <c:pt idx="25">
                  <c:v>78178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813-4C84-BA78-109892EF6722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List1!$A$2:$A$27</c:f>
              <c:numCache>
                <c:formatCode>General</c:formatCod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  <c:pt idx="23">
                  <c:v>2022</c:v>
                </c:pt>
                <c:pt idx="24">
                  <c:v>2023</c:v>
                </c:pt>
                <c:pt idx="25">
                  <c:v>2024</c:v>
                </c:pt>
              </c:numCache>
            </c:numRef>
          </c:cat>
          <c:val>
            <c:numRef>
              <c:f>List1!$D$2:$D$27</c:f>
            </c:numRef>
          </c:val>
          <c:smooth val="0"/>
          <c:extLst>
            <c:ext xmlns:c16="http://schemas.microsoft.com/office/drawing/2014/chart" uri="{C3380CC4-5D6E-409C-BE32-E72D297353CC}">
              <c16:uniqueId val="{00000002-A813-4C84-BA78-109892EF6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7360128"/>
        <c:axId val="597360488"/>
      </c:lineChart>
      <c:catAx>
        <c:axId val="59736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597360488"/>
        <c:crosses val="autoZero"/>
        <c:auto val="1"/>
        <c:lblAlgn val="ctr"/>
        <c:lblOffset val="100"/>
        <c:noMultiLvlLbl val="0"/>
      </c:catAx>
      <c:valAx>
        <c:axId val="597360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59736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67310238802296"/>
          <c:y val="2.1703349833557588E-2"/>
          <c:w val="0.87576749535521548"/>
          <c:h val="0.86355537127262827"/>
        </c:manualLayout>
      </c:layout>
      <c:lineChart>
        <c:grouping val="standard"/>
        <c:varyColors val="0"/>
        <c:ser>
          <c:idx val="1"/>
          <c:order val="0"/>
          <c:tx>
            <c:v>trestné činy</c:v>
          </c:tx>
          <c:cat>
            <c:numRef>
              <c:f>List2!$A$16:$A$26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List2!$B$16:$B$26</c:f>
              <c:numCache>
                <c:formatCode>General</c:formatCode>
                <c:ptCount val="11"/>
                <c:pt idx="0">
                  <c:v>30731</c:v>
                </c:pt>
                <c:pt idx="1">
                  <c:v>30616</c:v>
                </c:pt>
                <c:pt idx="2">
                  <c:v>28306</c:v>
                </c:pt>
                <c:pt idx="3">
                  <c:v>26294</c:v>
                </c:pt>
                <c:pt idx="4">
                  <c:v>24837</c:v>
                </c:pt>
                <c:pt idx="5">
                  <c:v>24589</c:v>
                </c:pt>
                <c:pt idx="6">
                  <c:v>18528</c:v>
                </c:pt>
                <c:pt idx="7">
                  <c:v>12510</c:v>
                </c:pt>
                <c:pt idx="8">
                  <c:v>13637</c:v>
                </c:pt>
                <c:pt idx="9">
                  <c:v>12765</c:v>
                </c:pt>
                <c:pt idx="10">
                  <c:v>12834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3DC-4010-959F-9C9DFC361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60576"/>
        <c:axId val="62395136"/>
      </c:lineChart>
      <c:catAx>
        <c:axId val="62360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pattFill prst="pct5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c:spPr>
        <c:crossAx val="62395136"/>
        <c:crosses val="autoZero"/>
        <c:auto val="1"/>
        <c:lblAlgn val="ctr"/>
        <c:lblOffset val="100"/>
        <c:noMultiLvlLbl val="0"/>
      </c:catAx>
      <c:valAx>
        <c:axId val="6239513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6236057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</c:dTable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72869489328722"/>
          <c:y val="5.6030183727034118E-2"/>
          <c:w val="0.82852523397354483"/>
          <c:h val="0.78212598425196855"/>
        </c:manualLayout>
      </c:layout>
      <c:lineChart>
        <c:grouping val="standard"/>
        <c:varyColors val="0"/>
        <c:ser>
          <c:idx val="1"/>
          <c:order val="0"/>
          <c:tx>
            <c:v>trestné činy</c:v>
          </c:tx>
          <c:cat>
            <c:numRef>
              <c:f>List3!$A$9:$A$19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List3!$B$9:$B$19</c:f>
              <c:numCache>
                <c:formatCode>General</c:formatCode>
                <c:ptCount val="11"/>
                <c:pt idx="0">
                  <c:v>2205</c:v>
                </c:pt>
                <c:pt idx="1">
                  <c:v>2256</c:v>
                </c:pt>
                <c:pt idx="2">
                  <c:v>2241</c:v>
                </c:pt>
                <c:pt idx="3">
                  <c:v>2363</c:v>
                </c:pt>
                <c:pt idx="4">
                  <c:v>2655</c:v>
                </c:pt>
                <c:pt idx="5">
                  <c:v>2733</c:v>
                </c:pt>
                <c:pt idx="6">
                  <c:v>2605</c:v>
                </c:pt>
                <c:pt idx="7">
                  <c:v>3049</c:v>
                </c:pt>
                <c:pt idx="8">
                  <c:v>3290</c:v>
                </c:pt>
                <c:pt idx="9">
                  <c:v>3201</c:v>
                </c:pt>
                <c:pt idx="10">
                  <c:v>3396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CA-4C6E-A615-B322FDAA7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684736"/>
        <c:axId val="62413056"/>
      </c:lineChart>
      <c:catAx>
        <c:axId val="3768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2413056"/>
        <c:crosses val="autoZero"/>
        <c:auto val="1"/>
        <c:lblAlgn val="ctr"/>
        <c:lblOffset val="100"/>
        <c:noMultiLvlLbl val="0"/>
      </c:catAx>
      <c:valAx>
        <c:axId val="62413056"/>
        <c:scaling>
          <c:orientation val="minMax"/>
        </c:scaling>
        <c:delete val="0"/>
        <c:axPos val="l"/>
        <c:majorGridlines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376847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</c:dTable>
    </c:plotArea>
    <c:plotVisOnly val="1"/>
    <c:dispBlanksAs val="gap"/>
    <c:showDLblsOverMax val="0"/>
  </c:chart>
  <c:txPr>
    <a:bodyPr/>
    <a:lstStyle/>
    <a:p>
      <a:pPr>
        <a:defRPr b="1"/>
      </a:pPr>
      <a:endParaRPr lang="cs-CZ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11609768427999"/>
          <c:y val="8.0725139381790365E-2"/>
          <c:w val="0.81828571428571428"/>
          <c:h val="0.71038884623049325"/>
        </c:manualLayout>
      </c:layout>
      <c:barChart>
        <c:barDir val="col"/>
        <c:grouping val="clustered"/>
        <c:varyColors val="0"/>
        <c:ser>
          <c:idx val="1"/>
          <c:order val="0"/>
          <c:tx>
            <c:v>stíháno os. celkem</c:v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List2!$A$16:$A$26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List2!$B$16:$B$26</c:f>
              <c:numCache>
                <c:formatCode>General</c:formatCode>
                <c:ptCount val="11"/>
                <c:pt idx="0">
                  <c:v>114608</c:v>
                </c:pt>
                <c:pt idx="1">
                  <c:v>101881</c:v>
                </c:pt>
                <c:pt idx="2">
                  <c:v>93379</c:v>
                </c:pt>
                <c:pt idx="3">
                  <c:v>87168</c:v>
                </c:pt>
                <c:pt idx="4">
                  <c:v>84990</c:v>
                </c:pt>
                <c:pt idx="5">
                  <c:v>86209</c:v>
                </c:pt>
                <c:pt idx="6">
                  <c:v>75405</c:v>
                </c:pt>
                <c:pt idx="7">
                  <c:v>69749</c:v>
                </c:pt>
                <c:pt idx="8">
                  <c:v>75474</c:v>
                </c:pt>
                <c:pt idx="9">
                  <c:v>79356</c:v>
                </c:pt>
                <c:pt idx="10">
                  <c:v>75825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15-47BE-B7D9-69D3A31AF192}"/>
            </c:ext>
          </c:extLst>
        </c:ser>
        <c:ser>
          <c:idx val="2"/>
          <c:order val="1"/>
          <c:tx>
            <c:v>opak. trestané osoby</c:v>
          </c:tx>
          <c:invertIfNegative val="0"/>
          <c:cat>
            <c:numRef>
              <c:f>List2!$A$16:$A$26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List2!$C$16:$C$26</c:f>
              <c:numCache>
                <c:formatCode>General</c:formatCode>
                <c:ptCount val="11"/>
                <c:pt idx="0">
                  <c:v>61020</c:v>
                </c:pt>
                <c:pt idx="1">
                  <c:v>53015</c:v>
                </c:pt>
                <c:pt idx="2">
                  <c:v>43230</c:v>
                </c:pt>
                <c:pt idx="3">
                  <c:v>34088</c:v>
                </c:pt>
                <c:pt idx="4">
                  <c:v>32215</c:v>
                </c:pt>
                <c:pt idx="5">
                  <c:v>33597</c:v>
                </c:pt>
                <c:pt idx="6">
                  <c:v>30070</c:v>
                </c:pt>
                <c:pt idx="7">
                  <c:v>29041</c:v>
                </c:pt>
                <c:pt idx="8">
                  <c:v>32168</c:v>
                </c:pt>
                <c:pt idx="9">
                  <c:v>35206</c:v>
                </c:pt>
                <c:pt idx="10">
                  <c:v>35317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15-47BE-B7D9-69D3A31AF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801216"/>
        <c:axId val="63839616"/>
      </c:barChart>
      <c:catAx>
        <c:axId val="63801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cs-CZ"/>
          </a:p>
        </c:txPr>
        <c:crossAx val="63839616"/>
        <c:crossesAt val="0"/>
        <c:auto val="1"/>
        <c:lblAlgn val="ctr"/>
        <c:lblOffset val="100"/>
        <c:tickMarkSkip val="1"/>
        <c:noMultiLvlLbl val="0"/>
      </c:catAx>
      <c:valAx>
        <c:axId val="63839616"/>
        <c:scaling>
          <c:orientation val="minMax"/>
          <c:max val="120000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_);\(#,##0\)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Arial CE"/>
                <a:cs typeface="Times New Roman" panose="02020603050405020304" pitchFamily="18" charset="0"/>
              </a:defRPr>
            </a:pPr>
            <a:endParaRPr lang="cs-CZ"/>
          </a:p>
        </c:txPr>
        <c:crossAx val="63801216"/>
        <c:crosses val="autoZero"/>
        <c:crossBetween val="between"/>
        <c:majorUnit val="20000"/>
        <c:minorUnit val="1000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Arial CE"/>
                <a:cs typeface="Times New Roman" panose="02020603050405020304" pitchFamily="18" charset="0"/>
              </a:defRPr>
            </a:pPr>
            <a:endParaRPr lang="cs-CZ"/>
          </a:p>
        </c:txPr>
      </c:dTable>
      <c:spPr>
        <a:solidFill>
          <a:srgbClr val="FFFFFF"/>
        </a:solidFill>
        <a:ln w="12700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14197530864198"/>
          <c:y val="3.8007160023181816E-2"/>
          <c:w val="0.82522996057818665"/>
          <c:h val="0.79243201943984087"/>
        </c:manualLayout>
      </c:layout>
      <c:lineChart>
        <c:grouping val="standard"/>
        <c:varyColors val="0"/>
        <c:ser>
          <c:idx val="1"/>
          <c:order val="1"/>
          <c:tx>
            <c:v>dospělí pachatelé</c:v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cat>
            <c:numRef>
              <c:f>List1!$Q$18:$Q$28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List1!$R$18:$R$28</c:f>
              <c:numCache>
                <c:formatCode>General</c:formatCode>
                <c:ptCount val="11"/>
                <c:pt idx="0">
                  <c:v>110646</c:v>
                </c:pt>
                <c:pt idx="1">
                  <c:v>98469</c:v>
                </c:pt>
                <c:pt idx="2">
                  <c:v>89344</c:v>
                </c:pt>
                <c:pt idx="3">
                  <c:v>83041</c:v>
                </c:pt>
                <c:pt idx="4">
                  <c:v>80848</c:v>
                </c:pt>
                <c:pt idx="5">
                  <c:v>81930</c:v>
                </c:pt>
                <c:pt idx="6">
                  <c:v>71716</c:v>
                </c:pt>
                <c:pt idx="7">
                  <c:v>66545</c:v>
                </c:pt>
                <c:pt idx="8">
                  <c:v>71766</c:v>
                </c:pt>
                <c:pt idx="9">
                  <c:v>75219</c:v>
                </c:pt>
                <c:pt idx="10">
                  <c:v>71789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8F2-48A3-814C-1F21C99CF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424960"/>
        <c:axId val="63795200"/>
      </c:lineChart>
      <c:lineChart>
        <c:grouping val="standard"/>
        <c:varyColors val="0"/>
        <c:ser>
          <c:idx val="2"/>
          <c:order val="0"/>
          <c:tx>
            <c:v>do 18 let</c:v>
          </c:tx>
          <c:marker>
            <c:symbol val="triangle"/>
            <c:size val="7"/>
          </c:marker>
          <c:cat>
            <c:numRef>
              <c:f>List1!$Q$18:$Q$28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List1!$S$18:$S$28</c:f>
              <c:numCache>
                <c:formatCode>General</c:formatCode>
                <c:ptCount val="11"/>
                <c:pt idx="0">
                  <c:v>3962</c:v>
                </c:pt>
                <c:pt idx="1">
                  <c:v>3412</c:v>
                </c:pt>
                <c:pt idx="2">
                  <c:v>4035</c:v>
                </c:pt>
                <c:pt idx="3">
                  <c:v>4127</c:v>
                </c:pt>
                <c:pt idx="4">
                  <c:v>4142</c:v>
                </c:pt>
                <c:pt idx="5">
                  <c:v>4279</c:v>
                </c:pt>
                <c:pt idx="6">
                  <c:v>3689</c:v>
                </c:pt>
                <c:pt idx="7">
                  <c:v>3204</c:v>
                </c:pt>
                <c:pt idx="8">
                  <c:v>3708</c:v>
                </c:pt>
                <c:pt idx="9">
                  <c:v>4137</c:v>
                </c:pt>
                <c:pt idx="10">
                  <c:v>4036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F2-48A3-814C-1F21C99CF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836144"/>
        <c:axId val="795835064"/>
      </c:lineChart>
      <c:catAx>
        <c:axId val="6242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cs-CZ"/>
          </a:p>
        </c:txPr>
        <c:crossAx val="63795200"/>
        <c:crosses val="autoZero"/>
        <c:auto val="1"/>
        <c:lblAlgn val="ctr"/>
        <c:lblOffset val="100"/>
        <c:tickMarkSkip val="1"/>
        <c:noMultiLvlLbl val="0"/>
      </c:catAx>
      <c:valAx>
        <c:axId val="63795200"/>
        <c:scaling>
          <c:orientation val="minMax"/>
        </c:scaling>
        <c:delete val="1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_);\(#,##0\)" sourceLinked="0"/>
        <c:majorTickMark val="out"/>
        <c:minorTickMark val="none"/>
        <c:tickLblPos val="nextTo"/>
        <c:crossAx val="62424960"/>
        <c:crosses val="autoZero"/>
        <c:crossBetween val="between"/>
        <c:majorUnit val="20000"/>
      </c:valAx>
      <c:valAx>
        <c:axId val="795835064"/>
        <c:scaling>
          <c:orientation val="minMax"/>
          <c:max val="120000"/>
        </c:scaling>
        <c:delete val="0"/>
        <c:axPos val="r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795836144"/>
        <c:crosses val="max"/>
        <c:crossBetween val="between"/>
      </c:valAx>
      <c:catAx>
        <c:axId val="795836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95835064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Arial CE"/>
                <a:cs typeface="Times New Roman" panose="02020603050405020304" pitchFamily="18" charset="0"/>
              </a:defRPr>
            </a:pPr>
            <a:endParaRPr lang="cs-CZ"/>
          </a:p>
        </c:txPr>
      </c:dTable>
      <c:spPr>
        <a:solidFill>
          <a:srgbClr val="FFFFFF"/>
        </a:solidFill>
        <a:ln w="12700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666826696013641E-2"/>
          <c:y val="2.0221218094050995E-2"/>
          <c:w val="0.87126296511971368"/>
          <c:h val="0.76293457293741895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do 18 let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5.6726316963083072E-17"/>
                  <c:y val="4.8688874735889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534-4E48-B22B-C5AA840FA519}"/>
                </c:ext>
              </c:extLst>
            </c:dLbl>
            <c:dLbl>
              <c:idx val="3"/>
              <c:layout>
                <c:manualLayout>
                  <c:x val="-1.0362599218408947E-2"/>
                  <c:y val="8.5332994272988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507714726106794E-2"/>
                      <c:h val="9.0285275592928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E01-419A-ABBF-FB4CEEA0CDEA}"/>
                </c:ext>
              </c:extLst>
            </c:dLbl>
            <c:dLbl>
              <c:idx val="4"/>
              <c:layout>
                <c:manualLayout>
                  <c:x val="-4.6295384951881048E-3"/>
                  <c:y val="4.9603174603174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370370370370356E-2"/>
                      <c:h val="6.74009498812648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E01-419A-ABBF-FB4CEEA0CDEA}"/>
                </c:ext>
              </c:extLst>
            </c:dLbl>
            <c:dLbl>
              <c:idx val="9"/>
              <c:layout>
                <c:manualLayout>
                  <c:x val="1.5679241741078695E-2"/>
                  <c:y val="-3.414606854109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969927923448068E-2"/>
                      <c:h val="0.113559851613945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E01-419A-ABBF-FB4CEEA0CDE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List1!$A$3:$A$13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List1!$B$3:$B$13</c:f>
              <c:numCache>
                <c:formatCode>General</c:formatCode>
                <c:ptCount val="11"/>
                <c:pt idx="0">
                  <c:v>3962</c:v>
                </c:pt>
                <c:pt idx="1">
                  <c:v>3412</c:v>
                </c:pt>
                <c:pt idx="2">
                  <c:v>4035</c:v>
                </c:pt>
                <c:pt idx="3">
                  <c:v>4127</c:v>
                </c:pt>
                <c:pt idx="4">
                  <c:v>4142</c:v>
                </c:pt>
                <c:pt idx="5">
                  <c:v>4279</c:v>
                </c:pt>
                <c:pt idx="6">
                  <c:v>3689</c:v>
                </c:pt>
                <c:pt idx="7">
                  <c:v>3204</c:v>
                </c:pt>
                <c:pt idx="8">
                  <c:v>3708</c:v>
                </c:pt>
                <c:pt idx="9">
                  <c:v>4137</c:v>
                </c:pt>
                <c:pt idx="10">
                  <c:v>4036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E01-419A-ABBF-FB4CEEA0C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6894392"/>
        <c:axId val="746897632"/>
      </c:lineChart>
      <c:catAx>
        <c:axId val="746894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746897632"/>
        <c:crosses val="autoZero"/>
        <c:auto val="1"/>
        <c:lblAlgn val="ctr"/>
        <c:lblOffset val="100"/>
        <c:noMultiLvlLbl val="0"/>
      </c:catAx>
      <c:valAx>
        <c:axId val="746897632"/>
        <c:scaling>
          <c:orientation val="minMax"/>
          <c:max val="4500"/>
          <c:min val="3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746894392"/>
        <c:crosses val="autoZero"/>
        <c:crossBetween val="between"/>
        <c:majorUnit val="500"/>
        <c:minorUnit val="500"/>
      </c:valAx>
      <c:spPr>
        <a:solidFill>
          <a:schemeClr val="bg1"/>
        </a:solidFill>
        <a:ln>
          <a:solidFill>
            <a:srgbClr val="92D050"/>
          </a:solidFill>
          <a:bevel/>
        </a:ln>
        <a:effectLst/>
      </c:spPr>
    </c:plotArea>
    <c:legend>
      <c:legendPos val="b"/>
      <c:overlay val="0"/>
      <c:spPr>
        <a:noFill/>
        <a:ln cap="sq">
          <a:solidFill>
            <a:srgbClr val="92D05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 baseline="0">
          <a:latin typeface="Times New Roman" panose="02020603050405020304" pitchFamily="18" charset="0"/>
          <a:cs typeface="Times New Roman" panose="02020603050405020304" pitchFamily="18" charset="0"/>
        </a:defRPr>
      </a:pPr>
      <a:endParaRPr lang="cs-CZ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87735435830047"/>
          <c:y val="3.8007160023181816E-2"/>
          <c:w val="0.82522996057818665"/>
          <c:h val="0.71105707227390058"/>
        </c:manualLayout>
      </c:layout>
      <c:lineChart>
        <c:grouping val="standard"/>
        <c:varyColors val="0"/>
        <c:ser>
          <c:idx val="2"/>
          <c:order val="0"/>
          <c:tx>
            <c:v>do 18 let</c:v>
          </c:tx>
          <c:spPr>
            <a:ln w="19050"/>
          </c:spPr>
          <c:marker>
            <c:symbol val="triangle"/>
            <c:size val="7"/>
          </c:marker>
          <c:cat>
            <c:numRef>
              <c:f>List1!$Q$18:$Q$28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List1!$S$18:$S$28</c:f>
              <c:numCache>
                <c:formatCode>General</c:formatCode>
                <c:ptCount val="11"/>
                <c:pt idx="0">
                  <c:v>3962</c:v>
                </c:pt>
                <c:pt idx="1">
                  <c:v>3412</c:v>
                </c:pt>
                <c:pt idx="2">
                  <c:v>4035</c:v>
                </c:pt>
                <c:pt idx="3">
                  <c:v>4127</c:v>
                </c:pt>
                <c:pt idx="4">
                  <c:v>4142</c:v>
                </c:pt>
                <c:pt idx="5">
                  <c:v>4279</c:v>
                </c:pt>
                <c:pt idx="6">
                  <c:v>3689</c:v>
                </c:pt>
                <c:pt idx="7">
                  <c:v>3204</c:v>
                </c:pt>
                <c:pt idx="8">
                  <c:v>3708</c:v>
                </c:pt>
                <c:pt idx="9">
                  <c:v>4137</c:v>
                </c:pt>
                <c:pt idx="10">
                  <c:v>4036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DE-4A6B-9864-80A33EFCA3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424960"/>
        <c:axId val="63795200"/>
      </c:lineChart>
      <c:lineChart>
        <c:grouping val="standard"/>
        <c:varyColors val="0"/>
        <c:ser>
          <c:idx val="1"/>
          <c:order val="1"/>
          <c:tx>
            <c:v>dospělí</c:v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cat>
            <c:numRef>
              <c:f>List1!$Q$18:$Q$28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List1!$R$18:$R$28</c:f>
              <c:numCache>
                <c:formatCode>General</c:formatCode>
                <c:ptCount val="11"/>
                <c:pt idx="0">
                  <c:v>110646</c:v>
                </c:pt>
                <c:pt idx="1">
                  <c:v>98469</c:v>
                </c:pt>
                <c:pt idx="2">
                  <c:v>89344</c:v>
                </c:pt>
                <c:pt idx="3">
                  <c:v>83041</c:v>
                </c:pt>
                <c:pt idx="4">
                  <c:v>80848</c:v>
                </c:pt>
                <c:pt idx="5">
                  <c:v>81930</c:v>
                </c:pt>
                <c:pt idx="6">
                  <c:v>71716</c:v>
                </c:pt>
                <c:pt idx="7">
                  <c:v>66545</c:v>
                </c:pt>
                <c:pt idx="8">
                  <c:v>71766</c:v>
                </c:pt>
                <c:pt idx="9">
                  <c:v>75219</c:v>
                </c:pt>
                <c:pt idx="10">
                  <c:v>71789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4DE-4A6B-9864-80A33EFCA3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2941456"/>
        <c:axId val="432948296"/>
      </c:lineChart>
      <c:catAx>
        <c:axId val="6242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cs-CZ"/>
          </a:p>
        </c:txPr>
        <c:crossAx val="63795200"/>
        <c:crosses val="autoZero"/>
        <c:auto val="1"/>
        <c:lblAlgn val="ctr"/>
        <c:lblOffset val="100"/>
        <c:tickMarkSkip val="1"/>
        <c:noMultiLvlLbl val="0"/>
      </c:catAx>
      <c:valAx>
        <c:axId val="63795200"/>
        <c:scaling>
          <c:orientation val="minMax"/>
          <c:max val="4500"/>
          <c:min val="300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_);\(#,##0\)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92D050"/>
                </a:solidFill>
                <a:latin typeface="+mn-lt"/>
                <a:ea typeface="Arial CE"/>
                <a:cs typeface="Arial CE"/>
              </a:defRPr>
            </a:pPr>
            <a:endParaRPr lang="cs-CZ"/>
          </a:p>
        </c:txPr>
        <c:crossAx val="62424960"/>
        <c:crosses val="autoZero"/>
        <c:crossBetween val="between"/>
        <c:majorUnit val="500"/>
      </c:valAx>
      <c:valAx>
        <c:axId val="432948296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432941456"/>
        <c:crosses val="max"/>
        <c:crossBetween val="between"/>
      </c:valAx>
      <c:catAx>
        <c:axId val="432941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2948296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Arial CE"/>
                <a:cs typeface="Times New Roman" panose="02020603050405020304" pitchFamily="18" charset="0"/>
              </a:defRPr>
            </a:pPr>
            <a:endParaRPr lang="cs-CZ"/>
          </a:p>
        </c:txPr>
      </c:dTable>
      <c:spPr>
        <a:solidFill>
          <a:srgbClr val="FFFFFF"/>
        </a:solidFill>
        <a:ln w="12700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List2!$B$1</c:f>
              <c:strCache>
                <c:ptCount val="1"/>
                <c:pt idx="0">
                  <c:v>Počet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905125408942137E-2"/>
                  <c:y val="9.765945690530717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DF-486D-AC1B-A04084EE3A0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List2!$A$2:$A$11</c:f>
              <c:strCache>
                <c:ptCount val="10"/>
                <c:pt idx="0">
                  <c:v>neoprávněné opatření, padělání a pozměnění platebního prostředku</c:v>
                </c:pt>
                <c:pt idx="1">
                  <c:v>výtržnictví</c:v>
                </c:pt>
                <c:pt idx="2">
                  <c:v>nedovolená výr. &amp; jiné nakládání s omamnými a psychotr. látkami a jedy pro jiného</c:v>
                </c:pt>
                <c:pt idx="3">
                  <c:v>podvod</c:v>
                </c:pt>
                <c:pt idx="4">
                  <c:v>úmysl. ublížení na zdraví</c:v>
                </c:pt>
                <c:pt idx="5">
                  <c:v>zanedbání povinné výživy</c:v>
                </c:pt>
                <c:pt idx="6">
                  <c:v>dopravní nehody silniční nedbal. </c:v>
                </c:pt>
                <c:pt idx="7">
                  <c:v>ohrožení pod vlivem návykové látky, opilství</c:v>
                </c:pt>
                <c:pt idx="8">
                  <c:v>maření výkonu úředního rozhodnutí</c:v>
                </c:pt>
                <c:pt idx="9">
                  <c:v>krádeže</c:v>
                </c:pt>
              </c:strCache>
            </c:strRef>
          </c:cat>
          <c:val>
            <c:numRef>
              <c:f>List2!$B$2:$B$11</c:f>
              <c:numCache>
                <c:formatCode>General</c:formatCode>
                <c:ptCount val="10"/>
                <c:pt idx="0">
                  <c:v>2311</c:v>
                </c:pt>
                <c:pt idx="1">
                  <c:v>2595</c:v>
                </c:pt>
                <c:pt idx="2">
                  <c:v>2906</c:v>
                </c:pt>
                <c:pt idx="3">
                  <c:v>3249</c:v>
                </c:pt>
                <c:pt idx="4">
                  <c:v>3801</c:v>
                </c:pt>
                <c:pt idx="5">
                  <c:v>4461</c:v>
                </c:pt>
                <c:pt idx="6">
                  <c:v>5359</c:v>
                </c:pt>
                <c:pt idx="7">
                  <c:v>7495</c:v>
                </c:pt>
                <c:pt idx="8">
                  <c:v>10602</c:v>
                </c:pt>
                <c:pt idx="9">
                  <c:v>18752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DF-486D-AC1B-A04084EE3A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116736"/>
        <c:axId val="102147200"/>
      </c:barChart>
      <c:catAx>
        <c:axId val="1021167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102147200"/>
        <c:crosses val="autoZero"/>
        <c:auto val="1"/>
        <c:lblAlgn val="ctr"/>
        <c:lblOffset val="100"/>
        <c:noMultiLvlLbl val="0"/>
      </c:catAx>
      <c:valAx>
        <c:axId val="102147200"/>
        <c:scaling>
          <c:orientation val="minMax"/>
        </c:scaling>
        <c:delete val="0"/>
        <c:axPos val="b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102116736"/>
        <c:crosses val="autoZero"/>
        <c:crossBetween val="between"/>
        <c:majorUnit val="40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725041314280162E-2"/>
          <c:y val="1.9929902210866504E-2"/>
          <c:w val="0.85279272382618843"/>
          <c:h val="0.768736730724488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List3!$H$1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List3!$H$2:$H$15</c:f>
              <c:numCache>
                <c:formatCode>General</c:formatCode>
                <c:ptCount val="14"/>
                <c:pt idx="0">
                  <c:v>71828</c:v>
                </c:pt>
                <c:pt idx="1">
                  <c:v>31118</c:v>
                </c:pt>
                <c:pt idx="2">
                  <c:v>14683</c:v>
                </c:pt>
                <c:pt idx="3">
                  <c:v>11991</c:v>
                </c:pt>
                <c:pt idx="4">
                  <c:v>6726</c:v>
                </c:pt>
                <c:pt idx="5">
                  <c:v>25927</c:v>
                </c:pt>
                <c:pt idx="6">
                  <c:v>12504</c:v>
                </c:pt>
                <c:pt idx="7">
                  <c:v>10181</c:v>
                </c:pt>
                <c:pt idx="8">
                  <c:v>8380</c:v>
                </c:pt>
                <c:pt idx="9">
                  <c:v>8107</c:v>
                </c:pt>
                <c:pt idx="10">
                  <c:v>27109</c:v>
                </c:pt>
                <c:pt idx="11">
                  <c:v>14066</c:v>
                </c:pt>
                <c:pt idx="12">
                  <c:v>37233</c:v>
                </c:pt>
                <c:pt idx="13">
                  <c:v>8807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77-41ED-B473-A1BF0E9E3074}"/>
            </c:ext>
          </c:extLst>
        </c:ser>
        <c:ser>
          <c:idx val="1"/>
          <c:order val="1"/>
          <c:tx>
            <c:strRef>
              <c:f>List3!$I$1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List3!$I$2:$I$15</c:f>
              <c:numCache>
                <c:formatCode>General</c:formatCode>
                <c:ptCount val="14"/>
                <c:pt idx="0">
                  <c:v>64095</c:v>
                </c:pt>
                <c:pt idx="1">
                  <c:v>25442</c:v>
                </c:pt>
                <c:pt idx="2">
                  <c:v>12595</c:v>
                </c:pt>
                <c:pt idx="3">
                  <c:v>10512</c:v>
                </c:pt>
                <c:pt idx="4">
                  <c:v>5737</c:v>
                </c:pt>
                <c:pt idx="5">
                  <c:v>21061</c:v>
                </c:pt>
                <c:pt idx="6">
                  <c:v>11154</c:v>
                </c:pt>
                <c:pt idx="7">
                  <c:v>8575</c:v>
                </c:pt>
                <c:pt idx="8">
                  <c:v>6812</c:v>
                </c:pt>
                <c:pt idx="9">
                  <c:v>6880</c:v>
                </c:pt>
                <c:pt idx="10">
                  <c:v>23828</c:v>
                </c:pt>
                <c:pt idx="11">
                  <c:v>12609</c:v>
                </c:pt>
                <c:pt idx="12">
                  <c:v>30364</c:v>
                </c:pt>
                <c:pt idx="13">
                  <c:v>7964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77-41ED-B473-A1BF0E9E3074}"/>
            </c:ext>
          </c:extLst>
        </c:ser>
        <c:ser>
          <c:idx val="2"/>
          <c:order val="2"/>
          <c:tx>
            <c:strRef>
              <c:f>List3!$J$1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List3!$J$2:$J$15</c:f>
              <c:numCache>
                <c:formatCode>General</c:formatCode>
                <c:ptCount val="14"/>
                <c:pt idx="0">
                  <c:v>56432</c:v>
                </c:pt>
                <c:pt idx="1">
                  <c:v>22124</c:v>
                </c:pt>
                <c:pt idx="2">
                  <c:v>10816</c:v>
                </c:pt>
                <c:pt idx="3">
                  <c:v>9679</c:v>
                </c:pt>
                <c:pt idx="4">
                  <c:v>4984</c:v>
                </c:pt>
                <c:pt idx="5">
                  <c:v>18377</c:v>
                </c:pt>
                <c:pt idx="6">
                  <c:v>9186</c:v>
                </c:pt>
                <c:pt idx="7">
                  <c:v>7288</c:v>
                </c:pt>
                <c:pt idx="8">
                  <c:v>5933</c:v>
                </c:pt>
                <c:pt idx="9">
                  <c:v>5986</c:v>
                </c:pt>
                <c:pt idx="10">
                  <c:v>21599</c:v>
                </c:pt>
                <c:pt idx="11">
                  <c:v>11600</c:v>
                </c:pt>
                <c:pt idx="12">
                  <c:v>26528</c:v>
                </c:pt>
                <c:pt idx="13">
                  <c:v>7398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77-41ED-B473-A1BF0E9E3074}"/>
            </c:ext>
          </c:extLst>
        </c:ser>
        <c:ser>
          <c:idx val="3"/>
          <c:order val="3"/>
          <c:tx>
            <c:strRef>
              <c:f>List3!$K$1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List3!$K$2:$K$15</c:f>
              <c:numCache>
                <c:formatCode>General</c:formatCode>
                <c:ptCount val="14"/>
                <c:pt idx="0">
                  <c:v>50726</c:v>
                </c:pt>
                <c:pt idx="1">
                  <c:v>20424</c:v>
                </c:pt>
                <c:pt idx="2">
                  <c:v>9662</c:v>
                </c:pt>
                <c:pt idx="3">
                  <c:v>9727</c:v>
                </c:pt>
                <c:pt idx="4">
                  <c:v>5084</c:v>
                </c:pt>
                <c:pt idx="5">
                  <c:v>17531</c:v>
                </c:pt>
                <c:pt idx="6">
                  <c:v>8672</c:v>
                </c:pt>
                <c:pt idx="7">
                  <c:v>7230</c:v>
                </c:pt>
                <c:pt idx="8">
                  <c:v>5808</c:v>
                </c:pt>
                <c:pt idx="9">
                  <c:v>5459</c:v>
                </c:pt>
                <c:pt idx="10">
                  <c:v>20086</c:v>
                </c:pt>
                <c:pt idx="11">
                  <c:v>10246</c:v>
                </c:pt>
                <c:pt idx="12">
                  <c:v>24781</c:v>
                </c:pt>
                <c:pt idx="13">
                  <c:v>6867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77-41ED-B473-A1BF0E9E3074}"/>
            </c:ext>
          </c:extLst>
        </c:ser>
        <c:ser>
          <c:idx val="4"/>
          <c:order val="4"/>
          <c:tx>
            <c:strRef>
              <c:f>List3!$L$1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List3!$L$2:$L$15</c:f>
              <c:numCache>
                <c:formatCode>General</c:formatCode>
                <c:ptCount val="14"/>
                <c:pt idx="0">
                  <c:v>47601</c:v>
                </c:pt>
                <c:pt idx="1">
                  <c:v>19210</c:v>
                </c:pt>
                <c:pt idx="2">
                  <c:v>8861</c:v>
                </c:pt>
                <c:pt idx="3">
                  <c:v>9923</c:v>
                </c:pt>
                <c:pt idx="4">
                  <c:v>5034</c:v>
                </c:pt>
                <c:pt idx="5">
                  <c:v>16560</c:v>
                </c:pt>
                <c:pt idx="6">
                  <c:v>9065</c:v>
                </c:pt>
                <c:pt idx="7">
                  <c:v>6723</c:v>
                </c:pt>
                <c:pt idx="8">
                  <c:v>5558</c:v>
                </c:pt>
                <c:pt idx="9">
                  <c:v>5312</c:v>
                </c:pt>
                <c:pt idx="10">
                  <c:v>19562</c:v>
                </c:pt>
                <c:pt idx="11">
                  <c:v>9332</c:v>
                </c:pt>
                <c:pt idx="12">
                  <c:v>23465</c:v>
                </c:pt>
                <c:pt idx="13">
                  <c:v>6199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77-41ED-B473-A1BF0E9E3074}"/>
            </c:ext>
          </c:extLst>
        </c:ser>
        <c:ser>
          <c:idx val="5"/>
          <c:order val="5"/>
          <c:tx>
            <c:strRef>
              <c:f>List3!$M$1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List3!$M$2:$M$15</c:f>
              <c:numCache>
                <c:formatCode>#,##0</c:formatCode>
                <c:ptCount val="14"/>
                <c:pt idx="0">
                  <c:v>49863</c:v>
                </c:pt>
                <c:pt idx="1">
                  <c:v>20428</c:v>
                </c:pt>
                <c:pt idx="2">
                  <c:v>9229</c:v>
                </c:pt>
                <c:pt idx="3">
                  <c:v>10324</c:v>
                </c:pt>
                <c:pt idx="4">
                  <c:v>5735</c:v>
                </c:pt>
                <c:pt idx="5">
                  <c:v>17099</c:v>
                </c:pt>
                <c:pt idx="6">
                  <c:v>8572</c:v>
                </c:pt>
                <c:pt idx="7">
                  <c:v>7132</c:v>
                </c:pt>
                <c:pt idx="8">
                  <c:v>5636</c:v>
                </c:pt>
                <c:pt idx="9">
                  <c:v>5538</c:v>
                </c:pt>
                <c:pt idx="10">
                  <c:v>19757</c:v>
                </c:pt>
                <c:pt idx="11">
                  <c:v>9838</c:v>
                </c:pt>
                <c:pt idx="12">
                  <c:v>23885</c:v>
                </c:pt>
                <c:pt idx="13">
                  <c:v>6185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77-41ED-B473-A1BF0E9E3074}"/>
            </c:ext>
          </c:extLst>
        </c:ser>
        <c:ser>
          <c:idx val="6"/>
          <c:order val="6"/>
          <c:tx>
            <c:strRef>
              <c:f>List3!$N$1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List3!$N$2:$N$15</c:f>
              <c:numCache>
                <c:formatCode>#,##0</c:formatCode>
                <c:ptCount val="14"/>
                <c:pt idx="0">
                  <c:v>38059</c:v>
                </c:pt>
                <c:pt idx="1">
                  <c:v>18091</c:v>
                </c:pt>
                <c:pt idx="2">
                  <c:v>7947</c:v>
                </c:pt>
                <c:pt idx="3">
                  <c:v>8996</c:v>
                </c:pt>
                <c:pt idx="4">
                  <c:v>4422</c:v>
                </c:pt>
                <c:pt idx="5">
                  <c:v>14872</c:v>
                </c:pt>
                <c:pt idx="6">
                  <c:v>7290</c:v>
                </c:pt>
                <c:pt idx="7">
                  <c:v>5794</c:v>
                </c:pt>
                <c:pt idx="8">
                  <c:v>4778</c:v>
                </c:pt>
                <c:pt idx="9">
                  <c:v>4835</c:v>
                </c:pt>
                <c:pt idx="10">
                  <c:v>16985</c:v>
                </c:pt>
                <c:pt idx="11">
                  <c:v>8369</c:v>
                </c:pt>
                <c:pt idx="12">
                  <c:v>19635</c:v>
                </c:pt>
                <c:pt idx="13">
                  <c:v>5452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177-41ED-B473-A1BF0E9E3074}"/>
            </c:ext>
          </c:extLst>
        </c:ser>
        <c:ser>
          <c:idx val="7"/>
          <c:order val="7"/>
          <c:tx>
            <c:strRef>
              <c:f>List3!$O$1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List3!$O$2:$O$15</c:f>
              <c:numCache>
                <c:formatCode>#,##0</c:formatCode>
                <c:ptCount val="14"/>
                <c:pt idx="0">
                  <c:v>35136</c:v>
                </c:pt>
                <c:pt idx="1">
                  <c:v>17625</c:v>
                </c:pt>
                <c:pt idx="2">
                  <c:v>7484</c:v>
                </c:pt>
                <c:pt idx="3">
                  <c:v>8224</c:v>
                </c:pt>
                <c:pt idx="4">
                  <c:v>3754</c:v>
                </c:pt>
                <c:pt idx="5">
                  <c:v>14333</c:v>
                </c:pt>
                <c:pt idx="6">
                  <c:v>6586</c:v>
                </c:pt>
                <c:pt idx="7">
                  <c:v>5268</c:v>
                </c:pt>
                <c:pt idx="8">
                  <c:v>4420</c:v>
                </c:pt>
                <c:pt idx="9">
                  <c:v>4374</c:v>
                </c:pt>
                <c:pt idx="10">
                  <c:v>15544</c:v>
                </c:pt>
                <c:pt idx="11">
                  <c:v>7802</c:v>
                </c:pt>
                <c:pt idx="12">
                  <c:v>17865</c:v>
                </c:pt>
                <c:pt idx="13">
                  <c:v>4818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177-41ED-B473-A1BF0E9E3074}"/>
            </c:ext>
          </c:extLst>
        </c:ser>
        <c:ser>
          <c:idx val="8"/>
          <c:order val="8"/>
          <c:tx>
            <c:strRef>
              <c:f>List3!$P$1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List3!$P$2:$P$15</c:f>
              <c:numCache>
                <c:formatCode>#,##0</c:formatCode>
                <c:ptCount val="14"/>
                <c:pt idx="0">
                  <c:v>40704</c:v>
                </c:pt>
                <c:pt idx="1">
                  <c:v>19775</c:v>
                </c:pt>
                <c:pt idx="2">
                  <c:v>8916</c:v>
                </c:pt>
                <c:pt idx="3">
                  <c:v>10207</c:v>
                </c:pt>
                <c:pt idx="4">
                  <c:v>4939</c:v>
                </c:pt>
                <c:pt idx="5">
                  <c:v>16365</c:v>
                </c:pt>
                <c:pt idx="6">
                  <c:v>8399</c:v>
                </c:pt>
                <c:pt idx="7">
                  <c:v>6659</c:v>
                </c:pt>
                <c:pt idx="8">
                  <c:v>5230</c:v>
                </c:pt>
                <c:pt idx="9">
                  <c:v>5240</c:v>
                </c:pt>
                <c:pt idx="10">
                  <c:v>18579</c:v>
                </c:pt>
                <c:pt idx="11">
                  <c:v>9114</c:v>
                </c:pt>
                <c:pt idx="12">
                  <c:v>21884</c:v>
                </c:pt>
                <c:pt idx="13">
                  <c:v>5980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177-41ED-B473-A1BF0E9E3074}"/>
            </c:ext>
          </c:extLst>
        </c:ser>
        <c:ser>
          <c:idx val="9"/>
          <c:order val="9"/>
          <c:tx>
            <c:strRef>
              <c:f>List3!$Q$1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List3!$Q$2:$Q$15</c:f>
              <c:numCache>
                <c:formatCode>General</c:formatCode>
                <c:ptCount val="14"/>
                <c:pt idx="0">
                  <c:v>41070</c:v>
                </c:pt>
                <c:pt idx="1">
                  <c:v>20594</c:v>
                </c:pt>
                <c:pt idx="2">
                  <c:v>8917</c:v>
                </c:pt>
                <c:pt idx="3">
                  <c:v>9562</c:v>
                </c:pt>
                <c:pt idx="4">
                  <c:v>5041</c:v>
                </c:pt>
                <c:pt idx="5">
                  <c:v>16061</c:v>
                </c:pt>
                <c:pt idx="6">
                  <c:v>7705</c:v>
                </c:pt>
                <c:pt idx="7">
                  <c:v>6817</c:v>
                </c:pt>
                <c:pt idx="8">
                  <c:v>4985</c:v>
                </c:pt>
                <c:pt idx="9">
                  <c:v>5605</c:v>
                </c:pt>
                <c:pt idx="10">
                  <c:v>17970</c:v>
                </c:pt>
                <c:pt idx="11">
                  <c:v>9224</c:v>
                </c:pt>
                <c:pt idx="12">
                  <c:v>21564</c:v>
                </c:pt>
                <c:pt idx="13">
                  <c:v>6302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177-41ED-B473-A1BF0E9E3074}"/>
            </c:ext>
          </c:extLst>
        </c:ser>
        <c:ser>
          <c:idx val="10"/>
          <c:order val="10"/>
          <c:tx>
            <c:strRef>
              <c:f>List3!$R$1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cat>
            <c:strRef>
              <c:f>List3!$A$2:$A$15</c:f>
              <c:strCache>
                <c:ptCount val="14"/>
                <c:pt idx="0">
                  <c:v>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Karlovarský</c:v>
                </c:pt>
                <c:pt idx="5">
                  <c:v>Ústecký</c:v>
                </c:pt>
                <c:pt idx="6">
                  <c:v>Liberecký</c:v>
                </c:pt>
                <c:pt idx="7">
                  <c:v>Královéhradecký</c:v>
                </c:pt>
                <c:pt idx="8">
                  <c:v>Pardubický</c:v>
                </c:pt>
                <c:pt idx="9">
                  <c:v>Vysočina</c:v>
                </c:pt>
                <c:pt idx="10">
                  <c:v>Jihomoravský</c:v>
                </c:pt>
                <c:pt idx="11">
                  <c:v>Olomoucký</c:v>
                </c:pt>
                <c:pt idx="12">
                  <c:v>Moravskoslezský</c:v>
                </c:pt>
                <c:pt idx="13">
                  <c:v>Zlinský</c:v>
                </c:pt>
              </c:strCache>
            </c:strRef>
          </c:cat>
          <c:val>
            <c:numRef>
              <c:f>List3!$R$2:$R$15</c:f>
              <c:numCache>
                <c:formatCode>#,##0</c:formatCode>
                <c:ptCount val="14"/>
                <c:pt idx="0">
                  <c:v>38435</c:v>
                </c:pt>
                <c:pt idx="1">
                  <c:v>19033</c:v>
                </c:pt>
                <c:pt idx="2">
                  <c:v>8111</c:v>
                </c:pt>
                <c:pt idx="3">
                  <c:v>8996</c:v>
                </c:pt>
                <c:pt idx="4">
                  <c:v>4954</c:v>
                </c:pt>
                <c:pt idx="5">
                  <c:v>15858</c:v>
                </c:pt>
                <c:pt idx="6">
                  <c:v>7426</c:v>
                </c:pt>
                <c:pt idx="7">
                  <c:v>6731</c:v>
                </c:pt>
                <c:pt idx="8">
                  <c:v>5238</c:v>
                </c:pt>
                <c:pt idx="9">
                  <c:v>5160</c:v>
                </c:pt>
                <c:pt idx="10">
                  <c:v>18079</c:v>
                </c:pt>
                <c:pt idx="11">
                  <c:v>8805</c:v>
                </c:pt>
                <c:pt idx="12">
                  <c:v>20396</c:v>
                </c:pt>
                <c:pt idx="13">
                  <c:v>6100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177-41ED-B473-A1BF0E9E30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319936"/>
        <c:axId val="71321472"/>
      </c:barChart>
      <c:catAx>
        <c:axId val="71319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71321472"/>
        <c:crosses val="autoZero"/>
        <c:auto val="1"/>
        <c:lblAlgn val="ctr"/>
        <c:lblOffset val="100"/>
        <c:noMultiLvlLbl val="0"/>
      </c:catAx>
      <c:valAx>
        <c:axId val="7132147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713199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1512859448856754"/>
          <c:y val="6.4980353060186305E-2"/>
          <c:w val="7.5978836151725432E-2"/>
          <c:h val="0.66582203585566513"/>
        </c:manualLayout>
      </c:layout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cs-CZ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ČR</a:t>
            </a:r>
            <a:r>
              <a:rPr lang="cs-CZ" sz="1800" b="1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sebevraždy celkem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accent1"/>
            </a:solidFill>
            <a:ln cmpd="sng">
              <a:solidFill>
                <a:schemeClr val="accent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non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numRef>
              <c:f>List1!$A$2:$A$60</c:f>
              <c:numCache>
                <c:formatCode>General</c:formatCode>
                <c:ptCount val="59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  <c:pt idx="53">
                  <c:v>2019</c:v>
                </c:pt>
                <c:pt idx="54">
                  <c:v>2020</c:v>
                </c:pt>
                <c:pt idx="55">
                  <c:v>2021</c:v>
                </c:pt>
                <c:pt idx="56">
                  <c:v>2022</c:v>
                </c:pt>
                <c:pt idx="57">
                  <c:v>2023</c:v>
                </c:pt>
                <c:pt idx="58">
                  <c:v>2024</c:v>
                </c:pt>
              </c:numCache>
            </c:numRef>
          </c:cat>
          <c:val>
            <c:numRef>
              <c:f>List1!$B$2:$B$60</c:f>
              <c:numCache>
                <c:formatCode>General</c:formatCode>
                <c:ptCount val="59"/>
                <c:pt idx="0">
                  <c:v>969</c:v>
                </c:pt>
                <c:pt idx="1">
                  <c:v>2330</c:v>
                </c:pt>
                <c:pt idx="2">
                  <c:v>2091</c:v>
                </c:pt>
                <c:pt idx="3">
                  <c:v>1862</c:v>
                </c:pt>
                <c:pt idx="4">
                  <c:v>2145</c:v>
                </c:pt>
                <c:pt idx="5">
                  <c:v>2030</c:v>
                </c:pt>
                <c:pt idx="6">
                  <c:v>1949</c:v>
                </c:pt>
                <c:pt idx="7">
                  <c:v>1524</c:v>
                </c:pt>
                <c:pt idx="8">
                  <c:v>1779</c:v>
                </c:pt>
                <c:pt idx="9">
                  <c:v>1860</c:v>
                </c:pt>
                <c:pt idx="10">
                  <c:v>1134</c:v>
                </c:pt>
                <c:pt idx="11">
                  <c:v>1691</c:v>
                </c:pt>
                <c:pt idx="12">
                  <c:v>1802</c:v>
                </c:pt>
                <c:pt idx="13">
                  <c:v>1650</c:v>
                </c:pt>
                <c:pt idx="14">
                  <c:v>1820</c:v>
                </c:pt>
                <c:pt idx="15">
                  <c:v>1906</c:v>
                </c:pt>
                <c:pt idx="16">
                  <c:v>1805</c:v>
                </c:pt>
                <c:pt idx="17">
                  <c:v>1837</c:v>
                </c:pt>
                <c:pt idx="18">
                  <c:v>1753</c:v>
                </c:pt>
                <c:pt idx="19">
                  <c:v>1647</c:v>
                </c:pt>
                <c:pt idx="20">
                  <c:v>1706</c:v>
                </c:pt>
                <c:pt idx="21">
                  <c:v>1535</c:v>
                </c:pt>
                <c:pt idx="22">
                  <c:v>1493</c:v>
                </c:pt>
                <c:pt idx="23">
                  <c:v>1351</c:v>
                </c:pt>
                <c:pt idx="24">
                  <c:v>1240</c:v>
                </c:pt>
                <c:pt idx="25">
                  <c:v>1133</c:v>
                </c:pt>
                <c:pt idx="26">
                  <c:v>1081</c:v>
                </c:pt>
                <c:pt idx="27">
                  <c:v>938</c:v>
                </c:pt>
                <c:pt idx="28">
                  <c:v>1016</c:v>
                </c:pt>
                <c:pt idx="29">
                  <c:v>1014</c:v>
                </c:pt>
                <c:pt idx="30">
                  <c:v>1018</c:v>
                </c:pt>
                <c:pt idx="31">
                  <c:v>1101</c:v>
                </c:pt>
                <c:pt idx="32">
                  <c:v>1283</c:v>
                </c:pt>
                <c:pt idx="33">
                  <c:v>1344</c:v>
                </c:pt>
                <c:pt idx="34">
                  <c:v>1432</c:v>
                </c:pt>
                <c:pt idx="35">
                  <c:v>1584</c:v>
                </c:pt>
                <c:pt idx="36">
                  <c:v>1498</c:v>
                </c:pt>
                <c:pt idx="37">
                  <c:v>1668</c:v>
                </c:pt>
                <c:pt idx="38">
                  <c:v>1809</c:v>
                </c:pt>
                <c:pt idx="39">
                  <c:v>1773</c:v>
                </c:pt>
                <c:pt idx="40">
                  <c:v>1658</c:v>
                </c:pt>
                <c:pt idx="41">
                  <c:v>1618</c:v>
                </c:pt>
                <c:pt idx="42">
                  <c:v>1562</c:v>
                </c:pt>
                <c:pt idx="43">
                  <c:v>1743</c:v>
                </c:pt>
                <c:pt idx="44">
                  <c:v>1831</c:v>
                </c:pt>
                <c:pt idx="45">
                  <c:v>1892</c:v>
                </c:pt>
                <c:pt idx="46">
                  <c:v>1784</c:v>
                </c:pt>
                <c:pt idx="47">
                  <c:v>1740</c:v>
                </c:pt>
                <c:pt idx="48">
                  <c:v>1684</c:v>
                </c:pt>
                <c:pt idx="49">
                  <c:v>1578</c:v>
                </c:pt>
                <c:pt idx="50">
                  <c:v>1469</c:v>
                </c:pt>
                <c:pt idx="51">
                  <c:v>1528</c:v>
                </c:pt>
                <c:pt idx="52">
                  <c:v>1528</c:v>
                </c:pt>
                <c:pt idx="53">
                  <c:v>1386</c:v>
                </c:pt>
                <c:pt idx="54">
                  <c:v>1404</c:v>
                </c:pt>
                <c:pt idx="55">
                  <c:v>1438</c:v>
                </c:pt>
                <c:pt idx="56">
                  <c:v>1575</c:v>
                </c:pt>
                <c:pt idx="57">
                  <c:v>1534</c:v>
                </c:pt>
                <c:pt idx="58">
                  <c:v>1547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25-4EFD-9576-034CE2BD14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50033184"/>
        <c:axId val="750033544"/>
      </c:barChart>
      <c:catAx>
        <c:axId val="75003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750033544"/>
        <c:crosses val="autoZero"/>
        <c:auto val="1"/>
        <c:lblAlgn val="ctr"/>
        <c:lblOffset val="100"/>
        <c:noMultiLvlLbl val="0"/>
      </c:catAx>
      <c:valAx>
        <c:axId val="7500335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50033184"/>
        <c:crosses val="autoZero"/>
        <c:crossBetween val="between"/>
      </c:valAx>
      <c:spPr>
        <a:noFill/>
        <a:ln w="9525" cmpd="sng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20545090552547"/>
          <c:y val="0.14584452633379724"/>
          <c:w val="0.81477668869945896"/>
          <c:h val="0.63787375415282388"/>
        </c:manualLayout>
      </c:layout>
      <c:lineChart>
        <c:grouping val="standard"/>
        <c:varyColors val="0"/>
        <c:ser>
          <c:idx val="1"/>
          <c:order val="0"/>
          <c:tx>
            <c:v>registrované</c:v>
          </c:tx>
          <c:spPr>
            <a:ln w="25400">
              <a:solidFill>
                <a:srgbClr val="CC3399"/>
              </a:solidFill>
              <a:prstDash val="solid"/>
            </a:ln>
          </c:spPr>
          <c:marker>
            <c:symbol val="square"/>
            <c:size val="8"/>
            <c:spPr>
              <a:solidFill>
                <a:srgbClr val="CC3399"/>
              </a:solidFill>
              <a:ln>
                <a:solidFill>
                  <a:srgbClr val="CC3399"/>
                </a:solidFill>
                <a:prstDash val="solid"/>
              </a:ln>
            </c:spPr>
          </c:marker>
          <c:cat>
            <c:numRef>
              <c:f>List1!$A$17:$A$27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List1!$B$17:$B$27</c:f>
              <c:numCache>
                <c:formatCode>General</c:formatCode>
                <c:ptCount val="11"/>
                <c:pt idx="0">
                  <c:v>288660</c:v>
                </c:pt>
                <c:pt idx="1">
                  <c:v>247628</c:v>
                </c:pt>
                <c:pt idx="2">
                  <c:v>218162</c:v>
                </c:pt>
                <c:pt idx="3">
                  <c:v>202303</c:v>
                </c:pt>
                <c:pt idx="4">
                  <c:v>192405</c:v>
                </c:pt>
                <c:pt idx="5">
                  <c:v>199221</c:v>
                </c:pt>
                <c:pt idx="6">
                  <c:v>165525</c:v>
                </c:pt>
                <c:pt idx="7">
                  <c:v>153233</c:v>
                </c:pt>
                <c:pt idx="8">
                  <c:v>181991</c:v>
                </c:pt>
                <c:pt idx="9">
                  <c:v>181417</c:v>
                </c:pt>
                <c:pt idx="10">
                  <c:v>173322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47A-4203-96B9-7C4CC04CEDD8}"/>
            </c:ext>
          </c:extLst>
        </c:ser>
        <c:ser>
          <c:idx val="2"/>
          <c:order val="1"/>
          <c:tx>
            <c:v>objasněné</c:v>
          </c:tx>
          <c:spPr>
            <a:ln>
              <a:solidFill>
                <a:srgbClr val="92D050"/>
              </a:solidFill>
            </a:ln>
          </c:spPr>
          <c:marker>
            <c:symbol val="circle"/>
            <c:size val="8"/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marker>
          <c:cat>
            <c:numRef>
              <c:f>List1!$A$17:$A$27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List1!$C$17:$C$27</c:f>
              <c:numCache>
                <c:formatCode>General</c:formatCode>
                <c:ptCount val="11"/>
                <c:pt idx="0">
                  <c:v>126237</c:v>
                </c:pt>
                <c:pt idx="1">
                  <c:v>112141</c:v>
                </c:pt>
                <c:pt idx="2">
                  <c:v>101678</c:v>
                </c:pt>
                <c:pt idx="3">
                  <c:v>94890</c:v>
                </c:pt>
                <c:pt idx="4">
                  <c:v>92795</c:v>
                </c:pt>
                <c:pt idx="5">
                  <c:v>93202</c:v>
                </c:pt>
                <c:pt idx="6">
                  <c:v>77786</c:v>
                </c:pt>
                <c:pt idx="7">
                  <c:v>72493</c:v>
                </c:pt>
                <c:pt idx="8">
                  <c:v>81474</c:v>
                </c:pt>
                <c:pt idx="9">
                  <c:v>82992</c:v>
                </c:pt>
                <c:pt idx="10">
                  <c:v>78178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7A-4203-96B9-7C4CC04CED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529152"/>
        <c:axId val="68555520"/>
      </c:lineChart>
      <c:catAx>
        <c:axId val="68529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68555520"/>
        <c:crosses val="autoZero"/>
        <c:auto val="1"/>
        <c:lblAlgn val="ctr"/>
        <c:lblOffset val="100"/>
        <c:tickMarkSkip val="1"/>
        <c:noMultiLvlLbl val="0"/>
      </c:catAx>
      <c:valAx>
        <c:axId val="68555520"/>
        <c:scaling>
          <c:orientation val="minMax"/>
          <c:max val="30000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685291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</c:dTable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b="1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785936132983376"/>
          <c:y val="7.2819883582663628E-2"/>
          <c:w val="0.63225415573053367"/>
          <c:h val="0.7993206731511501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7411900992054639"/>
          <c:y val="0.10966198884582148"/>
          <c:w val="0.22588099007945359"/>
          <c:h val="0.85979538935342059"/>
        </c:manualLayout>
      </c:layout>
      <c:overlay val="0"/>
      <c:txPr>
        <a:bodyPr/>
        <a:lstStyle/>
        <a:p>
          <a:pPr>
            <a:defRPr sz="1400" b="1" baseline="0">
              <a:latin typeface="Times New Roman" panose="02020603050405020304" pitchFamily="18" charset="0"/>
            </a:defRPr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881113924939697E-2"/>
          <c:y val="8.7868753948005293E-2"/>
          <c:w val="0.63225415573053367"/>
          <c:h val="0.79932067315115019"/>
        </c:manualLayout>
      </c:layout>
      <c:pie3DChart>
        <c:varyColors val="1"/>
        <c:ser>
          <c:idx val="0"/>
          <c:order val="0"/>
          <c:explosion val="32"/>
          <c:dLbls>
            <c:dLbl>
              <c:idx val="0"/>
              <c:layout>
                <c:manualLayout>
                  <c:x val="-3.8361111111111165E-2"/>
                  <c:y val="-5.5734325778937076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60-42A4-A082-FFD2D4B1690E}"/>
                </c:ext>
              </c:extLst>
            </c:dLbl>
            <c:dLbl>
              <c:idx val="2"/>
              <c:layout>
                <c:manualLayout>
                  <c:x val="-9.0836614173228344E-2"/>
                  <c:y val="0.13617442556522541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60-42A4-A082-FFD2D4B1690E}"/>
                </c:ext>
              </c:extLst>
            </c:dLbl>
            <c:dLbl>
              <c:idx val="3"/>
              <c:layout>
                <c:manualLayout>
                  <c:x val="4.3995406824146974E-2"/>
                  <c:y val="9.1055800687452768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C60-42A4-A082-FFD2D4B1690E}"/>
                </c:ext>
              </c:extLst>
            </c:dLbl>
            <c:dLbl>
              <c:idx val="4"/>
              <c:layout>
                <c:manualLayout>
                  <c:x val="1.1189262361890277E-2"/>
                  <c:y val="-0.13331551384086954"/>
                </c:manualLayout>
              </c:layout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cs-CZ"/>
                </a:p>
              </c:txPr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658988985098238E-2"/>
                      <c:h val="5.15996599588176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C60-42A4-A082-FFD2D4B1690E}"/>
                </c:ext>
              </c:extLst>
            </c:dLbl>
            <c:dLbl>
              <c:idx val="5"/>
              <c:layout>
                <c:manualLayout>
                  <c:x val="1.4620516185476816E-2"/>
                  <c:y val="-5.0070830929415555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60-42A4-A082-FFD2D4B1690E}"/>
                </c:ext>
              </c:extLst>
            </c:dLbl>
            <c:numFmt formatCode="0\ 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cs-CZ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List1!$Q$15:$Q$20</c:f>
              <c:strCache>
                <c:ptCount val="6"/>
                <c:pt idx="0">
                  <c:v>násilná</c:v>
                </c:pt>
                <c:pt idx="1">
                  <c:v>mravnostní</c:v>
                </c:pt>
                <c:pt idx="2">
                  <c:v>majetková</c:v>
                </c:pt>
                <c:pt idx="3">
                  <c:v>hospodářská</c:v>
                </c:pt>
                <c:pt idx="4">
                  <c:v>zbývající</c:v>
                </c:pt>
                <c:pt idx="5">
                  <c:v>ostatní</c:v>
                </c:pt>
              </c:strCache>
            </c:strRef>
          </c:cat>
          <c:val>
            <c:numRef>
              <c:f>List1!$R$15:$R$20</c:f>
              <c:numCache>
                <c:formatCode>#,##0</c:formatCode>
                <c:ptCount val="6"/>
                <c:pt idx="0">
                  <c:v>13708</c:v>
                </c:pt>
                <c:pt idx="1">
                  <c:v>3396</c:v>
                </c:pt>
                <c:pt idx="2">
                  <c:v>94226</c:v>
                </c:pt>
                <c:pt idx="3">
                  <c:v>12834</c:v>
                </c:pt>
                <c:pt idx="4">
                  <c:v>22245</c:v>
                </c:pt>
                <c:pt idx="5">
                  <c:v>26803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C60-42A4-A082-FFD2D4B16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85010527530213"/>
          <c:y val="2.1544883983587573E-2"/>
          <c:w val="0.87849788007268326"/>
          <c:h val="0.86829722095709205"/>
        </c:manualLayout>
      </c:layout>
      <c:lineChart>
        <c:grouping val="standard"/>
        <c:varyColors val="0"/>
        <c:ser>
          <c:idx val="1"/>
          <c:order val="0"/>
          <c:tx>
            <c:v>tr. činy</c:v>
          </c:tx>
          <c:cat>
            <c:numRef>
              <c:f>List1!$A$48:$A$58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List1!$B$48:$B$58</c:f>
              <c:numCache>
                <c:formatCode>General</c:formatCode>
                <c:ptCount val="11"/>
                <c:pt idx="0">
                  <c:v>173611</c:v>
                </c:pt>
                <c:pt idx="1">
                  <c:v>139092</c:v>
                </c:pt>
                <c:pt idx="2">
                  <c:v>118082</c:v>
                </c:pt>
                <c:pt idx="3">
                  <c:v>108497</c:v>
                </c:pt>
                <c:pt idx="4">
                  <c:v>98670</c:v>
                </c:pt>
                <c:pt idx="5">
                  <c:v>102136</c:v>
                </c:pt>
                <c:pt idx="6">
                  <c:v>82116</c:v>
                </c:pt>
                <c:pt idx="7">
                  <c:v>77562</c:v>
                </c:pt>
                <c:pt idx="8">
                  <c:v>100183</c:v>
                </c:pt>
                <c:pt idx="9">
                  <c:v>100300</c:v>
                </c:pt>
                <c:pt idx="10">
                  <c:v>94226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EC-48FF-90FD-24565BDDF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16544"/>
        <c:axId val="62318080"/>
      </c:lineChart>
      <c:catAx>
        <c:axId val="62316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2318080"/>
        <c:crosses val="autoZero"/>
        <c:auto val="1"/>
        <c:lblAlgn val="ctr"/>
        <c:lblOffset val="100"/>
        <c:noMultiLvlLbl val="0"/>
      </c:catAx>
      <c:valAx>
        <c:axId val="62318080"/>
        <c:scaling>
          <c:orientation val="minMax"/>
          <c:max val="18000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6231654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/>
              <a:t>násilná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535936"/>
        <c:axId val="107750144"/>
      </c:lineChart>
      <c:catAx>
        <c:axId val="106535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7750144"/>
        <c:crosses val="autoZero"/>
        <c:auto val="1"/>
        <c:lblAlgn val="ctr"/>
        <c:lblOffset val="100"/>
        <c:noMultiLvlLbl val="0"/>
      </c:catAx>
      <c:valAx>
        <c:axId val="107750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65359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cs-CZ"/>
          </a:p>
        </c:txPr>
      </c:dTable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40210824842641"/>
          <c:y val="3.6261917400124265E-2"/>
          <c:w val="0.86359789175157364"/>
          <c:h val="0.84629485612709698"/>
        </c:manualLayout>
      </c:layou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772160"/>
        <c:axId val="107773952"/>
      </c:lineChart>
      <c:catAx>
        <c:axId val="107772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7773952"/>
        <c:crosses val="autoZero"/>
        <c:auto val="1"/>
        <c:lblAlgn val="ctr"/>
        <c:lblOffset val="100"/>
        <c:noMultiLvlLbl val="0"/>
      </c:catAx>
      <c:valAx>
        <c:axId val="107773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77721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b="1">
          <a:solidFill>
            <a:schemeClr val="tx1"/>
          </a:solidFill>
        </a:defRPr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v>tr. činy</c:v>
          </c:tx>
          <c:cat>
            <c:numRef>
              <c:f>List1!$A$16:$A$26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List1!$B$16:$B$26</c:f>
              <c:numCache>
                <c:formatCode>General</c:formatCode>
                <c:ptCount val="11"/>
                <c:pt idx="0">
                  <c:v>16949</c:v>
                </c:pt>
                <c:pt idx="1">
                  <c:v>15669</c:v>
                </c:pt>
                <c:pt idx="2">
                  <c:v>14233</c:v>
                </c:pt>
                <c:pt idx="3">
                  <c:v>13672</c:v>
                </c:pt>
                <c:pt idx="4">
                  <c:v>13553</c:v>
                </c:pt>
                <c:pt idx="5">
                  <c:v>13606</c:v>
                </c:pt>
                <c:pt idx="6">
                  <c:v>12247</c:v>
                </c:pt>
                <c:pt idx="7">
                  <c:v>11958</c:v>
                </c:pt>
                <c:pt idx="8">
                  <c:v>13180</c:v>
                </c:pt>
                <c:pt idx="9">
                  <c:v>13115</c:v>
                </c:pt>
                <c:pt idx="10">
                  <c:v>13708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824-478C-8C40-3764F8D980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276736"/>
        <c:axId val="62278272"/>
      </c:lineChart>
      <c:catAx>
        <c:axId val="62276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2278272"/>
        <c:crosses val="autoZero"/>
        <c:auto val="1"/>
        <c:lblAlgn val="ctr"/>
        <c:lblOffset val="100"/>
        <c:noMultiLvlLbl val="0"/>
      </c:catAx>
      <c:valAx>
        <c:axId val="6227827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622767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0.76271</cdr:x>
      <cdr:y>0.04677</cdr:y>
    </cdr:from>
    <cdr:to>
      <cdr:x>0.87033</cdr:x>
      <cdr:y>0.1814</cdr:y>
    </cdr:to>
    <cdr:sp macro="" textlink="">
      <cdr:nvSpPr>
        <cdr:cNvPr id="2" name="TextovéPole 1">
          <a:extLst xmlns:a="http://schemas.openxmlformats.org/drawingml/2006/main">
            <a:ext uri="{FF2B5EF4-FFF2-40B4-BE49-F238E27FC236}">
              <a16:creationId xmlns:a16="http://schemas.microsoft.com/office/drawing/2014/main" id="{69212E2B-8C7B-B529-8732-783D7B054241}"/>
            </a:ext>
          </a:extLst>
        </cdr:cNvPr>
        <cdr:cNvSpPr txBox="1"/>
      </cdr:nvSpPr>
      <cdr:spPr>
        <a:xfrm xmlns:a="http://schemas.openxmlformats.org/drawingml/2006/main">
          <a:off x="6480705" y="250132"/>
          <a:ext cx="914441" cy="7200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cs-CZ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počet obyvatel ČR 2024</a:t>
          </a:r>
        </a:p>
        <a:p xmlns:a="http://schemas.openxmlformats.org/drawingml/2006/main">
          <a:pPr algn="ctr"/>
          <a:r>
            <a:rPr lang="cs-CZ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10,9 mil.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0.44444</cdr:x>
      <cdr:y>0.39898</cdr:y>
    </cdr:from>
    <cdr:to>
      <cdr:x>0.55556</cdr:x>
      <cdr:y>0.60102</cdr:y>
    </cdr:to>
    <cdr:sp macro="" textlink="">
      <cdr:nvSpPr>
        <cdr:cNvPr id="3" name="TextovéPole 2">
          <a:extLst xmlns:a="http://schemas.openxmlformats.org/drawingml/2006/main">
            <a:ext uri="{FF2B5EF4-FFF2-40B4-BE49-F238E27FC236}">
              <a16:creationId xmlns:a16="http://schemas.microsoft.com/office/drawing/2014/main" id="{17D75570-094F-7788-4188-4DB0D3B4740D}"/>
            </a:ext>
          </a:extLst>
        </cdr:cNvPr>
        <cdr:cNvSpPr txBox="1"/>
      </cdr:nvSpPr>
      <cdr:spPr>
        <a:xfrm xmlns:a="http://schemas.openxmlformats.org/drawingml/2006/main">
          <a:off x="3657600" y="180578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  <cdr:relSizeAnchor xmlns:cdr="http://schemas.openxmlformats.org/drawingml/2006/chartDrawing">
    <cdr:from>
      <cdr:x>0.2375</cdr:x>
      <cdr:y>0.82748</cdr:y>
    </cdr:from>
    <cdr:to>
      <cdr:x>0.8325</cdr:x>
      <cdr:y>1</cdr:y>
    </cdr:to>
    <cdr:sp macro="" textlink="">
      <cdr:nvSpPr>
        <cdr:cNvPr id="4" name="Ovál 3">
          <a:extLst xmlns:a="http://schemas.openxmlformats.org/drawingml/2006/main">
            <a:ext uri="{FF2B5EF4-FFF2-40B4-BE49-F238E27FC236}">
              <a16:creationId xmlns:a16="http://schemas.microsoft.com/office/drawing/2014/main" id="{32AD36E0-B1A6-C43C-E60B-B70E48E3F7EF}"/>
            </a:ext>
          </a:extLst>
        </cdr:cNvPr>
        <cdr:cNvSpPr/>
      </cdr:nvSpPr>
      <cdr:spPr>
        <a:xfrm xmlns:a="http://schemas.openxmlformats.org/drawingml/2006/main">
          <a:off x="1954560" y="4060592"/>
          <a:ext cx="4896544" cy="846585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cs-CZ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2024 vraždy - 151 skutků</a:t>
          </a:r>
        </a:p>
        <a:p xmlns:a="http://schemas.openxmlformats.org/drawingml/2006/main">
          <a:pPr algn="ctr"/>
          <a:r>
            <a:rPr lang="cs-CZ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úmyslné ublížení na zdraví – 4 253 skutků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0.77477</cdr:x>
      <cdr:y>0</cdr:y>
    </cdr:from>
    <cdr:to>
      <cdr:x>0.98198</cdr:x>
      <cdr:y>0.14815</cdr:y>
    </cdr:to>
    <cdr:sp macro="" textlink="">
      <cdr:nvSpPr>
        <cdr:cNvPr id="2" name="Ovál 1">
          <a:extLst xmlns:a="http://schemas.openxmlformats.org/drawingml/2006/main">
            <a:ext uri="{FF2B5EF4-FFF2-40B4-BE49-F238E27FC236}">
              <a16:creationId xmlns:a16="http://schemas.microsoft.com/office/drawing/2014/main" id="{DBA50161-7960-3AD2-6F7D-155DA13984DB}"/>
            </a:ext>
          </a:extLst>
        </cdr:cNvPr>
        <cdr:cNvSpPr/>
      </cdr:nvSpPr>
      <cdr:spPr>
        <a:xfrm xmlns:a="http://schemas.openxmlformats.org/drawingml/2006/main">
          <a:off x="6192688" y="0"/>
          <a:ext cx="1656184" cy="576064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 kern="1200" dirty="0">
            <a:solidFill>
              <a:schemeClr val="bg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0.91999</cdr:x>
      <cdr:y>0.88122</cdr:y>
    </cdr:from>
    <cdr:to>
      <cdr:x>0.97249</cdr:x>
      <cdr:y>0.94795</cdr:y>
    </cdr:to>
    <cdr:sp macro="" textlink="">
      <cdr:nvSpPr>
        <cdr:cNvPr id="2" name="Ovál 1">
          <a:extLst xmlns:a="http://schemas.openxmlformats.org/drawingml/2006/main">
            <a:ext uri="{FF2B5EF4-FFF2-40B4-BE49-F238E27FC236}">
              <a16:creationId xmlns:a16="http://schemas.microsoft.com/office/drawing/2014/main" id="{FEFFC7EC-6C5C-1E47-31B6-C82B0B6F99C2}"/>
            </a:ext>
          </a:extLst>
        </cdr:cNvPr>
        <cdr:cNvSpPr/>
      </cdr:nvSpPr>
      <cdr:spPr>
        <a:xfrm xmlns:a="http://schemas.openxmlformats.org/drawingml/2006/main">
          <a:off x="7571184" y="3739554"/>
          <a:ext cx="432048" cy="28317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 kern="12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0.85062</cdr:x>
      <cdr:y>0.04698</cdr:y>
    </cdr:from>
    <cdr:to>
      <cdr:x>0.95021</cdr:x>
      <cdr:y>0.3047</cdr:y>
    </cdr:to>
    <cdr:sp macro="" textlink="">
      <cdr:nvSpPr>
        <cdr:cNvPr id="2" name="TextovéPole 1">
          <a:extLst xmlns:a="http://schemas.openxmlformats.org/drawingml/2006/main">
            <a:ext uri="{FF2B5EF4-FFF2-40B4-BE49-F238E27FC236}">
              <a16:creationId xmlns:a16="http://schemas.microsoft.com/office/drawing/2014/main" id="{79C015D3-5C6C-4600-2E5D-D7ED11C72335}"/>
            </a:ext>
          </a:extLst>
        </cdr:cNvPr>
        <cdr:cNvSpPr txBox="1"/>
      </cdr:nvSpPr>
      <cdr:spPr>
        <a:xfrm xmlns:a="http://schemas.openxmlformats.org/drawingml/2006/main">
          <a:off x="7810500" y="16668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0.86921</cdr:x>
      <cdr:y>0.01432</cdr:y>
    </cdr:from>
    <cdr:to>
      <cdr:x>0.95423</cdr:x>
      <cdr:y>0.18523</cdr:y>
    </cdr:to>
    <cdr:pic>
      <cdr:nvPicPr>
        <cdr:cNvPr id="4" name="Obrázek 3">
          <a:extLst xmlns:a="http://schemas.openxmlformats.org/drawingml/2006/main">
            <a:ext uri="{FF2B5EF4-FFF2-40B4-BE49-F238E27FC236}">
              <a16:creationId xmlns:a16="http://schemas.microsoft.com/office/drawing/2014/main" id="{E9B6F6C2-0916-3014-B878-2CB69172E1E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981204" y="65408"/>
          <a:ext cx="780593" cy="780593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6770BA90-458B-4401-93CC-A27E179378D3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AFD32763-A1AD-4FFE-B41D-6CD200C57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765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751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5710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093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074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110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651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909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297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357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97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32763-A1AD-4FFE-B41D-6CD200C57AF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232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39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437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28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573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007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690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841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80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2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4494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2210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E4CF-BD2D-4EDB-96D2-051191838ECC}" type="datetimeFigureOut">
              <a:rPr lang="cs-CZ" smtClean="0"/>
              <a:pPr/>
              <a:t>25.03.2026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538FC-2603-41E3-95C1-78A38D4B6A3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32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su.gov.cz/produkty/pocet-obyvatel-v-obcich-rlm0s92pw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ksp.cz/trendy-kriminality-a-sankcni-politiky-v-roce-202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jpeg"/><Relationship Id="rId4" Type="http://schemas.openxmlformats.org/officeDocument/2006/relationships/hyperlink" Target="https://iksp.gov.cz/trendy-kriminality-a-sankcni-politiky-v-c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160239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Trendy kriminality v České republice 2014 - 2024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3071193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Simona Diblíková</a:t>
            </a:r>
          </a:p>
          <a:p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 pro kriminologii a sociální prevenci </a:t>
            </a:r>
          </a:p>
          <a:p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Republikový výbor pro prevenci kriminality</a:t>
            </a:r>
          </a:p>
          <a:p>
            <a:r>
              <a:rPr lang="cs-CZ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 3. 2026, Praha </a:t>
            </a:r>
            <a:br>
              <a:rPr lang="cs-CZ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51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51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260648"/>
            <a:ext cx="115193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656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Násilná trestná činnost v letech 2014-2024 (dle dělení Policie ČR)</a:t>
            </a:r>
            <a:b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</a:t>
            </a:r>
            <a:r>
              <a:rPr lang="cs-CZ" sz="12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Statistické přehledy kriminality Policie ČR</a:t>
            </a:r>
            <a:endParaRPr lang="cs-CZ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4" y="147756"/>
            <a:ext cx="1152128" cy="68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783833"/>
              </p:ext>
            </p:extLst>
          </p:nvPr>
        </p:nvGraphicFramePr>
        <p:xfrm>
          <a:off x="457200" y="1474151"/>
          <a:ext cx="8229600" cy="4907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973D10C6-0031-0DE3-DA10-6E3C7FB7CC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5740681"/>
              </p:ext>
            </p:extLst>
          </p:nvPr>
        </p:nvGraphicFramePr>
        <p:xfrm>
          <a:off x="1115616" y="5805263"/>
          <a:ext cx="218966" cy="458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084803"/>
              </p:ext>
            </p:extLst>
          </p:nvPr>
        </p:nvGraphicFramePr>
        <p:xfrm>
          <a:off x="539552" y="1635678"/>
          <a:ext cx="8229600" cy="3737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66487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22BB8DD8-EB2E-A479-E61E-B52AA4C24700}"/>
              </a:ext>
            </a:extLst>
          </p:cNvPr>
          <p:cNvSpPr txBox="1"/>
          <p:nvPr/>
        </p:nvSpPr>
        <p:spPr>
          <a:xfrm>
            <a:off x="611560" y="4869160"/>
            <a:ext cx="691276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cs-CZ" sz="11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Pramen: 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Statistické přehledy kriminality Policie ČR, podklady Policejního Prezídia ČR, odbor věcných gescí a statistik</a:t>
            </a:r>
          </a:p>
          <a:p>
            <a:endParaRPr lang="cs-CZ" sz="1100" dirty="0">
              <a:solidFill>
                <a:srgbClr val="1F497D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100" dirty="0">
              <a:solidFill>
                <a:srgbClr val="1F497D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včetně pokusů (75) a přípravy (7)</a:t>
            </a:r>
            <a:endParaRPr lang="cs-CZ" sz="1400" b="1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2A7B8CF-8EFD-FAC7-881F-269CF491A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88989"/>
            <a:ext cx="1152128" cy="747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1C8403B-14CF-8004-381D-6480F5509142}"/>
              </a:ext>
            </a:extLst>
          </p:cNvPr>
          <p:cNvSpPr txBox="1"/>
          <p:nvPr/>
        </p:nvSpPr>
        <p:spPr>
          <a:xfrm>
            <a:off x="1475657" y="652046"/>
            <a:ext cx="338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Vraždy 2024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3D2A092C-8E4B-629E-1BB4-9CF8502F3D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317234"/>
              </p:ext>
            </p:extLst>
          </p:nvPr>
        </p:nvGraphicFramePr>
        <p:xfrm>
          <a:off x="683568" y="1216224"/>
          <a:ext cx="8003232" cy="39418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0404">
                  <a:extLst>
                    <a:ext uri="{9D8B030D-6E8A-4147-A177-3AD203B41FA5}">
                      <a16:colId xmlns:a16="http://schemas.microsoft.com/office/drawing/2014/main" val="1043476117"/>
                    </a:ext>
                  </a:extLst>
                </a:gridCol>
                <a:gridCol w="1000404">
                  <a:extLst>
                    <a:ext uri="{9D8B030D-6E8A-4147-A177-3AD203B41FA5}">
                      <a16:colId xmlns:a16="http://schemas.microsoft.com/office/drawing/2014/main" val="3535193023"/>
                    </a:ext>
                  </a:extLst>
                </a:gridCol>
                <a:gridCol w="1000404">
                  <a:extLst>
                    <a:ext uri="{9D8B030D-6E8A-4147-A177-3AD203B41FA5}">
                      <a16:colId xmlns:a16="http://schemas.microsoft.com/office/drawing/2014/main" val="2183908590"/>
                    </a:ext>
                  </a:extLst>
                </a:gridCol>
                <a:gridCol w="1000404">
                  <a:extLst>
                    <a:ext uri="{9D8B030D-6E8A-4147-A177-3AD203B41FA5}">
                      <a16:colId xmlns:a16="http://schemas.microsoft.com/office/drawing/2014/main" val="1946813814"/>
                    </a:ext>
                  </a:extLst>
                </a:gridCol>
                <a:gridCol w="1000404">
                  <a:extLst>
                    <a:ext uri="{9D8B030D-6E8A-4147-A177-3AD203B41FA5}">
                      <a16:colId xmlns:a16="http://schemas.microsoft.com/office/drawing/2014/main" val="926294026"/>
                    </a:ext>
                  </a:extLst>
                </a:gridCol>
                <a:gridCol w="1000404">
                  <a:extLst>
                    <a:ext uri="{9D8B030D-6E8A-4147-A177-3AD203B41FA5}">
                      <a16:colId xmlns:a16="http://schemas.microsoft.com/office/drawing/2014/main" val="68292136"/>
                    </a:ext>
                  </a:extLst>
                </a:gridCol>
                <a:gridCol w="1000404">
                  <a:extLst>
                    <a:ext uri="{9D8B030D-6E8A-4147-A177-3AD203B41FA5}">
                      <a16:colId xmlns:a16="http://schemas.microsoft.com/office/drawing/2014/main" val="1405478460"/>
                    </a:ext>
                  </a:extLst>
                </a:gridCol>
                <a:gridCol w="1000404">
                  <a:extLst>
                    <a:ext uri="{9D8B030D-6E8A-4147-A177-3AD203B41FA5}">
                      <a16:colId xmlns:a16="http://schemas.microsoft.com/office/drawing/2014/main" val="3439386206"/>
                    </a:ext>
                  </a:extLst>
                </a:gridCol>
              </a:tblGrid>
              <a:tr h="776651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Druh vraždy</a:t>
                      </a: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Loupežné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Sexuální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Motivované osobními vztahy</a:t>
                      </a: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 objednávku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Novorozence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Ostatní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6551417"/>
                  </a:ext>
                </a:extLst>
              </a:tr>
              <a:tr h="660559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Zjištěno celkem TČ</a:t>
                      </a: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3679380"/>
                  </a:ext>
                </a:extLst>
              </a:tr>
              <a:tr h="33086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Objasněno</a:t>
                      </a: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3907954"/>
                  </a:ext>
                </a:extLst>
              </a:tr>
              <a:tr h="33086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Stíháno osob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152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0741805"/>
                  </a:ext>
                </a:extLst>
              </a:tr>
              <a:tr h="8503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 toho: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-Opakovaně trestané osoby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577120"/>
                  </a:ext>
                </a:extLst>
              </a:tr>
              <a:tr h="33086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-Ženy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5800507"/>
                  </a:ext>
                </a:extLst>
              </a:tr>
              <a:tr h="33086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-Muži</a:t>
                      </a:r>
                      <a:endParaRPr lang="cs-CZ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6209732"/>
                  </a:ext>
                </a:extLst>
              </a:tr>
              <a:tr h="33086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600"/>
                        </a:spcAft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-Mladiství</a:t>
                      </a:r>
                      <a:endParaRPr lang="cs-CZ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cs-CZ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cs-CZ" sz="12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1917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2426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128792" cy="1858218"/>
          </a:xfrm>
        </p:spPr>
        <p:txBody>
          <a:bodyPr>
            <a:normAutofit fontScale="90000"/>
          </a:bodyPr>
          <a:lstStyle/>
          <a:p>
            <a:br>
              <a:rPr lang="cs-CZ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cs-CZ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Hospodářská trestná činnost v letech 2014-2024 (dle dělení Policie ČR)</a:t>
            </a:r>
            <a:b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</a:t>
            </a:r>
            <a:r>
              <a:rPr lang="cs-CZ" sz="1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Statistické přehledy kriminality Policie ČR</a:t>
            </a:r>
            <a:b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Škoda způsobená hospodářskou trestnou činností</a:t>
            </a:r>
            <a:b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2020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škoda celková 22,5 mld. Kč, škoda z HTČ 15,8 mld. Kč (70 %)</a:t>
            </a:r>
            <a:b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škoda celková 27,1 mld. Kč, škoda z HTČ 18,7 mld. Kč (69 %)</a:t>
            </a:r>
            <a:b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škoda celková 19,6 mld. Kč, škoda z HTČ 9 mld. Kč (46 %)</a:t>
            </a:r>
            <a:b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škoda celková 23,4 mld. Kč, škoda z HTČ 12,3 mld. Kč (52 %)</a:t>
            </a:r>
            <a:b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2024: škoda celková cca 31 mld. Kč, škoda z HTČ cca 20 mld Kč (64,5 %)</a:t>
            </a:r>
            <a:b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88989"/>
            <a:ext cx="1008111" cy="603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9498390"/>
              </p:ext>
            </p:extLst>
          </p:nvPr>
        </p:nvGraphicFramePr>
        <p:xfrm>
          <a:off x="611560" y="2564904"/>
          <a:ext cx="799288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3BA920AC-1D76-24BB-BA2B-E57D8D84D184}"/>
              </a:ext>
            </a:extLst>
          </p:cNvPr>
          <p:cNvSpPr txBox="1"/>
          <p:nvPr/>
        </p:nvSpPr>
        <p:spPr>
          <a:xfrm>
            <a:off x="7164288" y="2564904"/>
            <a:ext cx="1392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podvod</a:t>
            </a:r>
          </a:p>
          <a:p>
            <a:r>
              <a:rPr lang="cs-CZ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krácení daně</a:t>
            </a:r>
          </a:p>
        </p:txBody>
      </p:sp>
    </p:spTree>
    <p:extLst>
      <p:ext uri="{BB962C8B-B14F-4D97-AF65-F5344CB8AC3E}">
        <p14:creationId xmlns:p14="http://schemas.microsoft.com/office/powerpoint/2010/main" val="2585727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Mravnostní trestná činnost v letech 2014-2024 (dle dělení Policie ČR)</a:t>
            </a:r>
            <a:b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</a:t>
            </a:r>
            <a:r>
              <a:rPr lang="cs-CZ" sz="1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Statistické přehledy kriminality Policie ČR</a:t>
            </a:r>
            <a:endParaRPr lang="cs-CZ" sz="1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15212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06FDEC37-427B-87A2-79BC-5F44F2B71E61}"/>
              </a:ext>
            </a:extLst>
          </p:cNvPr>
          <p:cNvSpPr/>
          <p:nvPr/>
        </p:nvSpPr>
        <p:spPr>
          <a:xfrm>
            <a:off x="2483768" y="5661250"/>
            <a:ext cx="4536504" cy="100811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2024 - znásilnění 1 067 skutků</a:t>
            </a:r>
          </a:p>
          <a:p>
            <a:pPr algn="ctr"/>
            <a:r>
              <a:rPr lang="cs-CZ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dětská pornografie 755 skutků</a:t>
            </a:r>
          </a:p>
          <a:p>
            <a:pPr algn="ctr"/>
            <a:r>
              <a:rPr lang="cs-CZ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pohlavní zneužití ostatní 721 skutků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6900733"/>
              </p:ext>
            </p:extLst>
          </p:nvPr>
        </p:nvGraphicFramePr>
        <p:xfrm>
          <a:off x="457200" y="1417638"/>
          <a:ext cx="8229600" cy="4243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1007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79512" y="-243408"/>
            <a:ext cx="8229600" cy="1584177"/>
          </a:xfrm>
        </p:spPr>
        <p:txBody>
          <a:bodyPr>
            <a:normAutofit/>
          </a:bodyPr>
          <a:lstStyle/>
          <a:p>
            <a:r>
              <a:rPr lang="cs-CZ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Osoby stíhané Policií ČR v letech 2014-2024</a:t>
            </a:r>
            <a:br>
              <a:rPr lang="cs-CZ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Statistika Policie ČR, </a:t>
            </a:r>
            <a:r>
              <a:rPr lang="cs-CZ" sz="12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podklady Policejního Prezídia ČR, odbor věcných gescí a statistik</a:t>
            </a:r>
            <a:endParaRPr lang="cs-CZ" sz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 flipV="1">
            <a:off x="179512" y="5733256"/>
            <a:ext cx="8507288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26566"/>
            <a:ext cx="864096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1A8A6091-8DF4-9037-5EDF-DB739738BEFB}"/>
              </a:ext>
            </a:extLst>
          </p:cNvPr>
          <p:cNvSpPr txBox="1"/>
          <p:nvPr/>
        </p:nvSpPr>
        <p:spPr>
          <a:xfrm>
            <a:off x="1043609" y="5229200"/>
            <a:ext cx="75608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cs-C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Podíl </a:t>
            </a:r>
            <a:r>
              <a:rPr lang="cs-CZ" sz="14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opakovaně trestaných osob</a:t>
            </a:r>
          </a:p>
          <a:p>
            <a:endParaRPr lang="cs-CZ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4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 = 53,2 %</a:t>
            </a:r>
          </a:p>
          <a:p>
            <a:r>
              <a:rPr lang="cs-C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 = 46,2 %</a:t>
            </a:r>
          </a:p>
          <a:p>
            <a:r>
              <a:rPr lang="cs-C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= 38,9 %     2020 = 39,9 % </a:t>
            </a:r>
          </a:p>
          <a:p>
            <a:r>
              <a:rPr lang="cs-C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2021 = 41,6 %     2022 = 42,6 %   2023 = 44,4 %    2024 = 46,6 %</a:t>
            </a:r>
          </a:p>
          <a:p>
            <a:r>
              <a:rPr lang="cs-C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	</a:t>
            </a:r>
            <a:endParaRPr lang="cs-CZ" sz="1400" dirty="0"/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46037632"/>
              </p:ext>
            </p:extLst>
          </p:nvPr>
        </p:nvGraphicFramePr>
        <p:xfrm>
          <a:off x="457200" y="980729"/>
          <a:ext cx="8147248" cy="424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Pravoúhlá spojnice 3">
            <a:extLst>
              <a:ext uri="{FF2B5EF4-FFF2-40B4-BE49-F238E27FC236}">
                <a16:creationId xmlns:a16="http://schemas.microsoft.com/office/drawing/2014/main" id="{F4ADCA3B-4A19-F697-4C6D-00CDE0118C5F}"/>
              </a:ext>
            </a:extLst>
          </p:cNvPr>
          <p:cNvCxnSpPr>
            <a:cxnSpLocks/>
          </p:cNvCxnSpPr>
          <p:nvPr/>
        </p:nvCxnSpPr>
        <p:spPr>
          <a:xfrm>
            <a:off x="2627784" y="4509120"/>
            <a:ext cx="1405976" cy="632990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084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8756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cs-CZ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Vývoj počtu známých pachatelů dospělých a nedospělých (do 18 let) </a:t>
            </a:r>
            <a:b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letech 2014-2024</a:t>
            </a:r>
            <a:b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Statistika Policie ČR, </a:t>
            </a:r>
            <a:r>
              <a:rPr lang="cs-CZ" sz="13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podklady Policejního Prezídia ČR, odbor věcných gescí a statistik</a:t>
            </a:r>
            <a:endParaRPr lang="cs-CZ" sz="1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4" y="188640"/>
            <a:ext cx="1077178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graf 3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779141"/>
              </p:ext>
            </p:extLst>
          </p:nvPr>
        </p:nvGraphicFramePr>
        <p:xfrm>
          <a:off x="251520" y="1700809"/>
          <a:ext cx="8640960" cy="4868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37525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6708B96F-19ED-3199-F2B1-1B1554102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-623767"/>
            <a:ext cx="7518097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b="1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b="1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b="1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b="1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Vývoj počtu známých pachatelů nedospělých (do 18 let) v letech 2014-2024</a:t>
            </a:r>
            <a:endParaRPr kumimoji="0" lang="cs-CZ" altLang="cs-CZ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8EFF1B1-5280-C6DF-F8B8-39EB9C4C6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26566"/>
            <a:ext cx="1224136" cy="78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DB982A9-20AA-D86C-BB4F-23CDDA2FCBC8}"/>
              </a:ext>
            </a:extLst>
          </p:cNvPr>
          <p:cNvSpPr txBox="1"/>
          <p:nvPr/>
        </p:nvSpPr>
        <p:spPr>
          <a:xfrm>
            <a:off x="1089805" y="1281455"/>
            <a:ext cx="69643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Pramen: 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Statistické přehledy kriminality Policie ČR, podklady Policejního Prezídia ČR, odbor věcných gescí a statistik</a:t>
            </a:r>
            <a:endParaRPr lang="cs-CZ" dirty="0"/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5A6D67DE-C8DA-1D6C-9637-4A712578CD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1369729"/>
              </p:ext>
            </p:extLst>
          </p:nvPr>
        </p:nvGraphicFramePr>
        <p:xfrm>
          <a:off x="539552" y="1847850"/>
          <a:ext cx="8208911" cy="4173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43875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60C32-1180-0B0A-B43F-94E16ED7B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2FFCE7-1D33-728B-7473-767AB9FA3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Vývoj počtu známých pachatelů dospělých a nedospělých (do 18 let) </a:t>
            </a:r>
            <a:b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letech 2014-2024</a:t>
            </a:r>
            <a:b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Statistika Policie ČR, </a:t>
            </a:r>
            <a:r>
              <a:rPr lang="cs-CZ" sz="13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podklady Policejního Prezídia ČR, odbor věcných gescí a statistik</a:t>
            </a:r>
            <a:endParaRPr lang="cs-CZ" sz="1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CD9D7BF-A0A8-9E3E-1549-C296689CC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4" y="188640"/>
            <a:ext cx="1077178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BA7E6426-9654-4A02-A1A6-998A4395E2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9292192"/>
              </p:ext>
            </p:extLst>
          </p:nvPr>
        </p:nvGraphicFramePr>
        <p:xfrm>
          <a:off x="251520" y="1600200"/>
          <a:ext cx="8712968" cy="498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5745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Deset nejčastěji se vyskytujících trestných činů v roce 2024 dle počtu pachatelů stíhaných Policií ČR</a:t>
            </a:r>
            <a:b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</a:t>
            </a:r>
            <a:r>
              <a:rPr lang="cs-CZ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Statistika Policie ČR, </a:t>
            </a:r>
            <a:r>
              <a:rPr lang="cs-CZ" sz="13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podklady Policejního Prezídia ČR, odbor věcných gescí a statistik </a:t>
            </a:r>
            <a:endParaRPr lang="cs-CZ" sz="1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4" y="147757"/>
            <a:ext cx="861154" cy="47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697036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71328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3011" y="147756"/>
            <a:ext cx="8229600" cy="584081"/>
          </a:xfrm>
        </p:spPr>
        <p:txBody>
          <a:bodyPr>
            <a:normAutofit fontScale="90000"/>
          </a:bodyPr>
          <a:lstStyle/>
          <a:p>
            <a:br>
              <a:rPr lang="cs-CZ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Územní rozložení kriminality v letech 2014-2024</a:t>
            </a:r>
            <a:br>
              <a:rPr lang="cs-CZ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4" y="147756"/>
            <a:ext cx="933162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CD42F3A-54DE-9E88-49FE-B98BE6EF97F5}"/>
              </a:ext>
            </a:extLst>
          </p:cNvPr>
          <p:cNvSpPr txBox="1"/>
          <p:nvPr/>
        </p:nvSpPr>
        <p:spPr>
          <a:xfrm>
            <a:off x="1763688" y="620688"/>
            <a:ext cx="5760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</a:t>
            </a:r>
            <a:r>
              <a:rPr lang="cs-CZ" sz="1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Statistika Policie ČR, </a:t>
            </a:r>
            <a:r>
              <a:rPr lang="cs-CZ" sz="1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podklady Policejního Prezídia ČR, odbor věcných gescí a statistik</a:t>
            </a:r>
            <a:endParaRPr lang="cs-CZ" sz="1100" dirty="0"/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013410"/>
              </p:ext>
            </p:extLst>
          </p:nvPr>
        </p:nvGraphicFramePr>
        <p:xfrm>
          <a:off x="323528" y="980728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13292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90A3E-5B10-6E45-8455-2F3313D0F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6" y="296970"/>
            <a:ext cx="8229600" cy="1143000"/>
          </a:xfrm>
        </p:spPr>
        <p:txBody>
          <a:bodyPr>
            <a:noAutofit/>
          </a:bodyPr>
          <a:lstStyle/>
          <a:p>
            <a:pPr algn="l"/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cs-CZ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registrovaná kriminalita</a:t>
            </a:r>
            <a:br>
              <a:rPr lang="cs-CZ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Zdroj dat: </a:t>
            </a:r>
            <a:b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pravidelné statistické přehledy kriminality Policie ČR</a:t>
            </a:r>
            <a:b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 nestandardní sestavy - Policejní prezídium ČR, </a:t>
            </a:r>
            <a:r>
              <a:rPr lang="cs-CZ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odbor věcných gescí a statistik </a:t>
            </a:r>
            <a:b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MSp</a:t>
            </a:r>
            <a: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oddělení justiční analýzy a statistiky</a:t>
            </a:r>
            <a:b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cs-CZ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1800" kern="0" dirty="0">
                <a:solidFill>
                  <a:schemeClr val="tx2"/>
                </a:solidFill>
                <a:latin typeface="Times New Roman" pitchFamily="18" charset="0"/>
              </a:rPr>
              <a:t>Zprávy o situaci v oblasti vnitřní bezpečnosti a veřejného pořádku na území ČR</a:t>
            </a:r>
            <a:br>
              <a:rPr lang="cs-CZ" sz="1800" kern="0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cs-CZ" sz="1800" kern="0" dirty="0">
                <a:solidFill>
                  <a:schemeClr val="tx2"/>
                </a:solidFill>
                <a:latin typeface="Times New Roman" pitchFamily="18" charset="0"/>
              </a:rPr>
              <a:t>v roce …, MV ČR</a:t>
            </a:r>
            <a:br>
              <a:rPr lang="cs-CZ" sz="1800" kern="0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cs-CZ" sz="1800" kern="0" dirty="0">
                <a:solidFill>
                  <a:schemeClr val="tx2"/>
                </a:solidFill>
                <a:latin typeface="Times New Roman" pitchFamily="18" charset="0"/>
              </a:rPr>
              <a:t>&amp; </a:t>
            </a:r>
            <a:br>
              <a:rPr lang="cs-CZ" sz="1800" kern="0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cs-CZ" sz="1800" kern="0" dirty="0">
                <a:solidFill>
                  <a:schemeClr val="tx2"/>
                </a:solidFill>
                <a:latin typeface="Times New Roman" pitchFamily="18" charset="0"/>
              </a:rPr>
              <a:t>Zprávy o činnosti státního zastupitelství …,  NSZ ČR</a:t>
            </a:r>
            <a:br>
              <a:rPr lang="cs-CZ" sz="1800" kern="0" dirty="0">
                <a:solidFill>
                  <a:schemeClr val="tx2"/>
                </a:solidFill>
                <a:latin typeface="Times New Roman" pitchFamily="18" charset="0"/>
              </a:rPr>
            </a:br>
            <a:endParaRPr lang="cs-CZ" sz="1800" dirty="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39E30C-F9FF-EE9B-CF3C-23D194093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021287"/>
            <a:ext cx="8003232" cy="5397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cs-CZ" sz="15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2532618-161A-6CF0-EC9E-150089109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116632"/>
            <a:ext cx="100791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28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3011" y="720842"/>
            <a:ext cx="8229600" cy="754813"/>
          </a:xfrm>
        </p:spPr>
        <p:txBody>
          <a:bodyPr>
            <a:normAutofit fontScale="90000"/>
          </a:bodyPr>
          <a:lstStyle/>
          <a:p>
            <a:br>
              <a:rPr lang="cs-CZ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Územní rozložení kriminality v roce 2024</a:t>
            </a:r>
            <a:br>
              <a:rPr lang="cs-CZ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Zdroj dat: </a:t>
            </a:r>
            <a:r>
              <a:rPr lang="cs-CZ" sz="1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Ročenka ČSÚ </a:t>
            </a:r>
            <a:r>
              <a:rPr lang="cs-CZ" sz="13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Počet obyvatel v obcích - k 1. 1. 2025 | Produkty</a:t>
            </a:r>
            <a:r>
              <a:rPr lang="cs-CZ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1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1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podklady Policejního Prezídia ČR, odbor věcných gescí a statistik</a:t>
            </a:r>
            <a:br>
              <a:rPr lang="cs-CZ" sz="1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4" y="147756"/>
            <a:ext cx="933162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8D61671-3AFF-90AF-1E49-44CA9F2E1C32}"/>
              </a:ext>
            </a:extLst>
          </p:cNvPr>
          <p:cNvSpPr txBox="1"/>
          <p:nvPr/>
        </p:nvSpPr>
        <p:spPr>
          <a:xfrm>
            <a:off x="683569" y="5661248"/>
            <a:ext cx="756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nápad: Praha (22 %), Moravskoslezský (12 %), Středočeský kraj (11 %)</a:t>
            </a:r>
          </a:p>
          <a:p>
            <a:pPr algn="ctr"/>
            <a:r>
              <a:rPr lang="cs-CZ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cs-CZ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Karlovarský (3 %)</a:t>
            </a:r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0E8E2E22-C3EB-182B-46F9-4C7F1A0C49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25672"/>
              </p:ext>
            </p:extLst>
          </p:nvPr>
        </p:nvGraphicFramePr>
        <p:xfrm>
          <a:off x="433011" y="1138582"/>
          <a:ext cx="7955415" cy="5397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1083">
                  <a:extLst>
                    <a:ext uri="{9D8B030D-6E8A-4147-A177-3AD203B41FA5}">
                      <a16:colId xmlns:a16="http://schemas.microsoft.com/office/drawing/2014/main" val="2391613235"/>
                    </a:ext>
                  </a:extLst>
                </a:gridCol>
                <a:gridCol w="1591083">
                  <a:extLst>
                    <a:ext uri="{9D8B030D-6E8A-4147-A177-3AD203B41FA5}">
                      <a16:colId xmlns:a16="http://schemas.microsoft.com/office/drawing/2014/main" val="3304035234"/>
                    </a:ext>
                  </a:extLst>
                </a:gridCol>
                <a:gridCol w="1591083">
                  <a:extLst>
                    <a:ext uri="{9D8B030D-6E8A-4147-A177-3AD203B41FA5}">
                      <a16:colId xmlns:a16="http://schemas.microsoft.com/office/drawing/2014/main" val="3871752926"/>
                    </a:ext>
                  </a:extLst>
                </a:gridCol>
                <a:gridCol w="1525980">
                  <a:extLst>
                    <a:ext uri="{9D8B030D-6E8A-4147-A177-3AD203B41FA5}">
                      <a16:colId xmlns:a16="http://schemas.microsoft.com/office/drawing/2014/main" val="1988045539"/>
                    </a:ext>
                  </a:extLst>
                </a:gridCol>
                <a:gridCol w="1656186">
                  <a:extLst>
                    <a:ext uri="{9D8B030D-6E8A-4147-A177-3AD203B41FA5}">
                      <a16:colId xmlns:a16="http://schemas.microsoft.com/office/drawing/2014/main" val="2562076079"/>
                    </a:ext>
                  </a:extLst>
                </a:gridCol>
              </a:tblGrid>
              <a:tr h="480619">
                <a:tc>
                  <a:txBody>
                    <a:bodyPr/>
                    <a:lstStyle/>
                    <a:p>
                      <a:pPr algn="ctr"/>
                      <a:r>
                        <a:rPr lang="cs-CZ" sz="1100" b="1" i="0" baseline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cs-CZ" sz="11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Trestné činy evidované policií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Počet obyvatel k 1. 1. 2025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Trestné činy na 1 000 obyvatel</a:t>
                      </a: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Pořadí podle zamořenosti území kriminalitou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extLst>
                  <a:ext uri="{0D108BD9-81ED-4DB2-BD59-A6C34878D82A}">
                    <a16:rowId xmlns:a16="http://schemas.microsoft.com/office/drawing/2014/main" val="1675924802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Česká republika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173 322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10 909 500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15,89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5855989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Praha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38 435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1 397 880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8105840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Ústecký kraj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15 858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808 356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6232859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>
                          <a:effectLst/>
                          <a:latin typeface="Times New Roman" panose="02020603050405020304" pitchFamily="18" charset="0"/>
                        </a:rPr>
                        <a:t>Moravskoslezský kraj</a:t>
                      </a:r>
                      <a:endParaRPr lang="cs-CZ" sz="1200" b="1" i="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20 396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1 182 613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859122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Liberecký kraj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4 954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293 195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1574697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>
                          <a:effectLst/>
                          <a:latin typeface="Times New Roman" panose="02020603050405020304" pitchFamily="18" charset="0"/>
                        </a:rPr>
                        <a:t>Karlovarský kraj</a:t>
                      </a:r>
                      <a:endParaRPr lang="cs-CZ" sz="1200" b="1" i="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7 426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449 494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6059933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Plzeňský kraj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18 079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1 229 343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14,71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1087963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>
                          <a:effectLst/>
                          <a:latin typeface="Times New Roman" panose="02020603050405020304" pitchFamily="18" charset="0"/>
                        </a:rPr>
                        <a:t>Jihomoravský kraj</a:t>
                      </a:r>
                      <a:endParaRPr lang="cs-CZ" sz="1200" b="1" i="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8 996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614 640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9719156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Olomoucký kraj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8 805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631 500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7544580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Středočeský kraj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19 033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1 466 215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740099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Jihočeský kraj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8 111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653 227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9208878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Královéhradecký kraj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6 731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555 923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0174253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Zlínský kraj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6 100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578 998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107305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Vysočina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5 160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517 647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7159474"/>
                  </a:ext>
                </a:extLst>
              </a:tr>
              <a:tr h="320413">
                <a:tc>
                  <a:txBody>
                    <a:bodyPr/>
                    <a:lstStyle/>
                    <a:p>
                      <a:pPr algn="l"/>
                      <a:r>
                        <a:rPr lang="cs-CZ" sz="1200" b="1" i="0" baseline="0" dirty="0">
                          <a:effectLst/>
                          <a:latin typeface="Times New Roman" panose="02020603050405020304" pitchFamily="18" charset="0"/>
                        </a:rPr>
                        <a:t>Pardubický kraj</a:t>
                      </a:r>
                      <a:endParaRPr lang="cs-CZ" sz="1200" b="1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453" marR="1945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5 238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530 469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8954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830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3087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374441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pokles kriminality, meziročně o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4,5 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spektrum kriminality se nemění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převažují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trestné činy proti majetku (&gt; 1/2)</a:t>
            </a:r>
            <a:endParaRPr lang="cs-CZ" sz="1600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bjasněnost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trestné činnosti -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cca 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45 %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stíhané osoby  - pokles o 4,4 %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vyjádřeno v absolutních číslech 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3 531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osob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odíl 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opakovaně trestaných osob 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mezi tzv. známými pachateli činil 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46,5 %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tzv. recidivisté spáchali v roce 2024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více než 54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% trestných činů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odíl 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žen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pachatelek trestné činnosti v ČR činí 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17 %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cizinci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představovali téměř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12 % 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pachatelů </a:t>
            </a:r>
            <a:endParaRPr lang="cs-CZ" sz="16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soby do 18 let 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věku tvoří stabilně </a:t>
            </a:r>
            <a:r>
              <a:rPr lang="cs-CZ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5 %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ze všech stíhaných osob a abs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olutní </a:t>
            </a:r>
            <a:r>
              <a:rPr lang="cs-CZ" sz="16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počty pachatelů poklesly v roce 2024 o necelá 2,5 %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latence, přesun do  kyberprostoru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36" y="175936"/>
            <a:ext cx="1223963" cy="67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Šipka: doprava 5">
            <a:extLst>
              <a:ext uri="{FF2B5EF4-FFF2-40B4-BE49-F238E27FC236}">
                <a16:creationId xmlns:a16="http://schemas.microsoft.com/office/drawing/2014/main" id="{C09770DD-5F37-0B4C-8393-C8BBAD550C64}"/>
              </a:ext>
            </a:extLst>
          </p:cNvPr>
          <p:cNvSpPr/>
          <p:nvPr/>
        </p:nvSpPr>
        <p:spPr>
          <a:xfrm>
            <a:off x="4788024" y="4149080"/>
            <a:ext cx="216024" cy="14401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7" name="Šipka: nahoru 6">
            <a:extLst>
              <a:ext uri="{FF2B5EF4-FFF2-40B4-BE49-F238E27FC236}">
                <a16:creationId xmlns:a16="http://schemas.microsoft.com/office/drawing/2014/main" id="{F36492EE-BC42-418E-7FAA-8C345FB13C9F}"/>
              </a:ext>
            </a:extLst>
          </p:cNvPr>
          <p:cNvSpPr/>
          <p:nvPr/>
        </p:nvSpPr>
        <p:spPr>
          <a:xfrm>
            <a:off x="5508104" y="3717032"/>
            <a:ext cx="144016" cy="21602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nahoru 7">
            <a:extLst>
              <a:ext uri="{FF2B5EF4-FFF2-40B4-BE49-F238E27FC236}">
                <a16:creationId xmlns:a16="http://schemas.microsoft.com/office/drawing/2014/main" id="{95C09B25-FAE4-4FCC-2894-4FFD5076808D}"/>
              </a:ext>
            </a:extLst>
          </p:cNvPr>
          <p:cNvSpPr/>
          <p:nvPr/>
        </p:nvSpPr>
        <p:spPr>
          <a:xfrm>
            <a:off x="6444208" y="3356992"/>
            <a:ext cx="144016" cy="21602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nahoru 9">
            <a:extLst>
              <a:ext uri="{FF2B5EF4-FFF2-40B4-BE49-F238E27FC236}">
                <a16:creationId xmlns:a16="http://schemas.microsoft.com/office/drawing/2014/main" id="{57516041-7D60-ABA3-A73C-38799E686C3C}"/>
              </a:ext>
            </a:extLst>
          </p:cNvPr>
          <p:cNvSpPr/>
          <p:nvPr/>
        </p:nvSpPr>
        <p:spPr>
          <a:xfrm>
            <a:off x="7308304" y="2996952"/>
            <a:ext cx="144016" cy="21602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dolů 10">
            <a:extLst>
              <a:ext uri="{FF2B5EF4-FFF2-40B4-BE49-F238E27FC236}">
                <a16:creationId xmlns:a16="http://schemas.microsoft.com/office/drawing/2014/main" id="{819FB69B-B051-25F3-9444-980FBC2AFC5C}"/>
              </a:ext>
            </a:extLst>
          </p:cNvPr>
          <p:cNvSpPr/>
          <p:nvPr/>
        </p:nvSpPr>
        <p:spPr>
          <a:xfrm flipH="1">
            <a:off x="4623696" y="1556792"/>
            <a:ext cx="144016" cy="21602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lů 13">
            <a:extLst>
              <a:ext uri="{FF2B5EF4-FFF2-40B4-BE49-F238E27FC236}">
                <a16:creationId xmlns:a16="http://schemas.microsoft.com/office/drawing/2014/main" id="{14B2AED8-CCDB-4349-F83D-6A156655B686}"/>
              </a:ext>
            </a:extLst>
          </p:cNvPr>
          <p:cNvSpPr/>
          <p:nvPr/>
        </p:nvSpPr>
        <p:spPr>
          <a:xfrm>
            <a:off x="7524328" y="2636912"/>
            <a:ext cx="144016" cy="21602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lů 14">
            <a:extLst>
              <a:ext uri="{FF2B5EF4-FFF2-40B4-BE49-F238E27FC236}">
                <a16:creationId xmlns:a16="http://schemas.microsoft.com/office/drawing/2014/main" id="{6B984D8C-4E78-C819-C94F-C0D67E61D149}"/>
              </a:ext>
            </a:extLst>
          </p:cNvPr>
          <p:cNvSpPr/>
          <p:nvPr/>
        </p:nvSpPr>
        <p:spPr>
          <a:xfrm>
            <a:off x="3923928" y="4869160"/>
            <a:ext cx="144016" cy="21602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291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F2414BE5-B0E7-8CEC-787F-CB61D11A0E1E}"/>
              </a:ext>
            </a:extLst>
          </p:cNvPr>
          <p:cNvSpPr txBox="1"/>
          <p:nvPr/>
        </p:nvSpPr>
        <p:spPr>
          <a:xfrm>
            <a:off x="683568" y="5517232"/>
            <a:ext cx="777686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Zdroj dat: Podklady Policejního Prezídia ČR, odbor věcných gescí a statistik</a:t>
            </a:r>
            <a:endParaRPr kumimoji="0" lang="cs-CZ" altLang="cs-CZ" sz="11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 </a:t>
            </a:r>
          </a:p>
          <a:p>
            <a:pPr algn="ctr"/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celkem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93 100 osob (muži 70 318, ženy 22 773)</a:t>
            </a:r>
            <a:endParaRPr lang="cs-CZ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6973BAE-EB8E-CD05-76F5-1EE86D187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6632"/>
            <a:ext cx="10081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32ADC653-C319-4472-0F18-FEB7D22C2A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3274008"/>
              </p:ext>
            </p:extLst>
          </p:nvPr>
        </p:nvGraphicFramePr>
        <p:xfrm>
          <a:off x="251520" y="980727"/>
          <a:ext cx="8568952" cy="4536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49651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F2414BE5-B0E7-8CEC-787F-CB61D11A0E1E}"/>
              </a:ext>
            </a:extLst>
          </p:cNvPr>
          <p:cNvSpPr txBox="1"/>
          <p:nvPr/>
        </p:nvSpPr>
        <p:spPr>
          <a:xfrm>
            <a:off x="647564" y="5264040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 </a:t>
            </a:r>
          </a:p>
          <a:p>
            <a:pPr algn="ctr"/>
            <a:r>
              <a:rPr lang="cs-CZ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muž, ČR, svobodný, věk 50 let, nepracující, Středočeský kraj</a:t>
            </a:r>
          </a:p>
          <a:p>
            <a:pPr algn="ctr"/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neděle, červen, psychické problémy, oběšení</a:t>
            </a:r>
          </a:p>
          <a:p>
            <a:pPr algn="ctr"/>
            <a:endParaRPr lang="cs-CZ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6973BAE-EB8E-CD05-76F5-1EE86D187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6632"/>
            <a:ext cx="10081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D437928C-A76E-E2DE-4D1F-5617BC020F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8832068"/>
              </p:ext>
            </p:extLst>
          </p:nvPr>
        </p:nvGraphicFramePr>
        <p:xfrm>
          <a:off x="457200" y="2070141"/>
          <a:ext cx="7561223" cy="2655004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822795">
                  <a:extLst>
                    <a:ext uri="{9D8B030D-6E8A-4147-A177-3AD203B41FA5}">
                      <a16:colId xmlns:a16="http://schemas.microsoft.com/office/drawing/2014/main" val="4079348422"/>
                    </a:ext>
                  </a:extLst>
                </a:gridCol>
                <a:gridCol w="615202">
                  <a:extLst>
                    <a:ext uri="{9D8B030D-6E8A-4147-A177-3AD203B41FA5}">
                      <a16:colId xmlns:a16="http://schemas.microsoft.com/office/drawing/2014/main" val="1694791031"/>
                    </a:ext>
                  </a:extLst>
                </a:gridCol>
                <a:gridCol w="615202">
                  <a:extLst>
                    <a:ext uri="{9D8B030D-6E8A-4147-A177-3AD203B41FA5}">
                      <a16:colId xmlns:a16="http://schemas.microsoft.com/office/drawing/2014/main" val="2823059380"/>
                    </a:ext>
                  </a:extLst>
                </a:gridCol>
                <a:gridCol w="616717">
                  <a:extLst>
                    <a:ext uri="{9D8B030D-6E8A-4147-A177-3AD203B41FA5}">
                      <a16:colId xmlns:a16="http://schemas.microsoft.com/office/drawing/2014/main" val="3615252614"/>
                    </a:ext>
                  </a:extLst>
                </a:gridCol>
                <a:gridCol w="616717">
                  <a:extLst>
                    <a:ext uri="{9D8B030D-6E8A-4147-A177-3AD203B41FA5}">
                      <a16:colId xmlns:a16="http://schemas.microsoft.com/office/drawing/2014/main" val="1093482085"/>
                    </a:ext>
                  </a:extLst>
                </a:gridCol>
                <a:gridCol w="616717">
                  <a:extLst>
                    <a:ext uri="{9D8B030D-6E8A-4147-A177-3AD203B41FA5}">
                      <a16:colId xmlns:a16="http://schemas.microsoft.com/office/drawing/2014/main" val="598533019"/>
                    </a:ext>
                  </a:extLst>
                </a:gridCol>
                <a:gridCol w="616717">
                  <a:extLst>
                    <a:ext uri="{9D8B030D-6E8A-4147-A177-3AD203B41FA5}">
                      <a16:colId xmlns:a16="http://schemas.microsoft.com/office/drawing/2014/main" val="2068535926"/>
                    </a:ext>
                  </a:extLst>
                </a:gridCol>
                <a:gridCol w="616717">
                  <a:extLst>
                    <a:ext uri="{9D8B030D-6E8A-4147-A177-3AD203B41FA5}">
                      <a16:colId xmlns:a16="http://schemas.microsoft.com/office/drawing/2014/main" val="4178200594"/>
                    </a:ext>
                  </a:extLst>
                </a:gridCol>
                <a:gridCol w="616717">
                  <a:extLst>
                    <a:ext uri="{9D8B030D-6E8A-4147-A177-3AD203B41FA5}">
                      <a16:colId xmlns:a16="http://schemas.microsoft.com/office/drawing/2014/main" val="424697874"/>
                    </a:ext>
                  </a:extLst>
                </a:gridCol>
                <a:gridCol w="604594">
                  <a:extLst>
                    <a:ext uri="{9D8B030D-6E8A-4147-A177-3AD203B41FA5}">
                      <a16:colId xmlns:a16="http://schemas.microsoft.com/office/drawing/2014/main" val="46577391"/>
                    </a:ext>
                  </a:extLst>
                </a:gridCol>
                <a:gridCol w="601564">
                  <a:extLst>
                    <a:ext uri="{9D8B030D-6E8A-4147-A177-3AD203B41FA5}">
                      <a16:colId xmlns:a16="http://schemas.microsoft.com/office/drawing/2014/main" val="458783934"/>
                    </a:ext>
                  </a:extLst>
                </a:gridCol>
                <a:gridCol w="601564">
                  <a:extLst>
                    <a:ext uri="{9D8B030D-6E8A-4147-A177-3AD203B41FA5}">
                      <a16:colId xmlns:a16="http://schemas.microsoft.com/office/drawing/2014/main" val="119874998"/>
                    </a:ext>
                  </a:extLst>
                </a:gridCol>
              </a:tblGrid>
              <a:tr h="685162">
                <a:tc>
                  <a:txBody>
                    <a:bodyPr/>
                    <a:lstStyle/>
                    <a:p>
                      <a:pPr algn="l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Rok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2014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2015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2016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  <a:endParaRPr lang="cs-CZ" sz="1100" b="1" kern="1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2020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  <a:endParaRPr lang="cs-CZ" sz="1100" b="1" kern="1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kern="1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3536439"/>
                  </a:ext>
                </a:extLst>
              </a:tr>
              <a:tr h="656614">
                <a:tc>
                  <a:txBody>
                    <a:bodyPr/>
                    <a:lstStyle/>
                    <a:p>
                      <a:pPr algn="l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Muži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1318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1265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1158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1194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1233</a:t>
                      </a:r>
                      <a:endParaRPr lang="cs-CZ" sz="1100" b="1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1097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1149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1122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1243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1230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665461"/>
                  </a:ext>
                </a:extLst>
              </a:tr>
              <a:tr h="656614">
                <a:tc>
                  <a:txBody>
                    <a:bodyPr/>
                    <a:lstStyle/>
                    <a:p>
                      <a:pPr algn="l"/>
                      <a:r>
                        <a:rPr lang="cs-CZ" sz="1200" b="1" kern="100" baseline="0">
                          <a:effectLst/>
                          <a:latin typeface="Times New Roman" panose="02020603050405020304" pitchFamily="18" charset="0"/>
                        </a:rPr>
                        <a:t>Ženy</a:t>
                      </a:r>
                      <a:endParaRPr lang="cs-CZ" sz="1100" b="1" kern="100" baseline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366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313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311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334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295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289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255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316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332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299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851576"/>
                  </a:ext>
                </a:extLst>
              </a:tr>
              <a:tr h="656614">
                <a:tc>
                  <a:txBody>
                    <a:bodyPr/>
                    <a:lstStyle/>
                    <a:p>
                      <a:pPr algn="l"/>
                      <a:r>
                        <a:rPr lang="cs-CZ" sz="1200" b="1" kern="100" baseline="0" dirty="0">
                          <a:effectLst/>
                          <a:latin typeface="Times New Roman" panose="02020603050405020304" pitchFamily="18" charset="0"/>
                        </a:rPr>
                        <a:t>Celkem</a:t>
                      </a:r>
                      <a:endParaRPr lang="cs-CZ" sz="1100" b="1" kern="1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1684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1578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1469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1528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1528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1386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1404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1438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1575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1534*</a:t>
                      </a:r>
                      <a:endParaRPr lang="cs-CZ" sz="1100" b="1" kern="1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338120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3BB0B886-79A2-BAD0-4E5A-D1436C7F6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964753"/>
            <a:ext cx="742716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Zdroj dat: Podklady Policejního Prezídia ČR, odbor věcných gescí a statistik</a:t>
            </a:r>
            <a:endParaRPr kumimoji="0" lang="cs-CZ" altLang="cs-CZ" sz="11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v 5 případech nebylo pohlaví ve statistikách uvedeno</a:t>
            </a:r>
            <a:endParaRPr kumimoji="0" lang="cs-CZ" altLang="cs-CZ" sz="11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DC23CA3-A800-ACF9-F35F-4E159EDC2FC8}"/>
              </a:ext>
            </a:extLst>
          </p:cNvPr>
          <p:cNvSpPr txBox="1"/>
          <p:nvPr/>
        </p:nvSpPr>
        <p:spPr>
          <a:xfrm>
            <a:off x="1043608" y="1196752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Sebevraždy v České republice v letech 2014–2024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15831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F2414BE5-B0E7-8CEC-787F-CB61D11A0E1E}"/>
              </a:ext>
            </a:extLst>
          </p:cNvPr>
          <p:cNvSpPr txBox="1"/>
          <p:nvPr/>
        </p:nvSpPr>
        <p:spPr>
          <a:xfrm>
            <a:off x="549229" y="5825424"/>
            <a:ext cx="7623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droj dat: Podklady Policejního Prezídia ČR, odbor věcných gescí a statistik</a:t>
            </a:r>
            <a:endParaRPr kumimoji="0" lang="cs-CZ" altLang="cs-CZ" sz="11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endParaRPr lang="cs-CZ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6973BAE-EB8E-CD05-76F5-1EE86D187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6632"/>
            <a:ext cx="10081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7158E5C-3A4E-82B7-FFB6-28C033A01C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8544734"/>
              </p:ext>
            </p:extLst>
          </p:nvPr>
        </p:nvGraphicFramePr>
        <p:xfrm>
          <a:off x="549229" y="1608639"/>
          <a:ext cx="8166100" cy="46145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3855">
                  <a:extLst>
                    <a:ext uri="{9D8B030D-6E8A-4147-A177-3AD203B41FA5}">
                      <a16:colId xmlns:a16="http://schemas.microsoft.com/office/drawing/2014/main" val="846019326"/>
                    </a:ext>
                  </a:extLst>
                </a:gridCol>
                <a:gridCol w="1633220">
                  <a:extLst>
                    <a:ext uri="{9D8B030D-6E8A-4147-A177-3AD203B41FA5}">
                      <a16:colId xmlns:a16="http://schemas.microsoft.com/office/drawing/2014/main" val="3329072483"/>
                    </a:ext>
                  </a:extLst>
                </a:gridCol>
                <a:gridCol w="1633220">
                  <a:extLst>
                    <a:ext uri="{9D8B030D-6E8A-4147-A177-3AD203B41FA5}">
                      <a16:colId xmlns:a16="http://schemas.microsoft.com/office/drawing/2014/main" val="1435243956"/>
                    </a:ext>
                  </a:extLst>
                </a:gridCol>
                <a:gridCol w="1632585">
                  <a:extLst>
                    <a:ext uri="{9D8B030D-6E8A-4147-A177-3AD203B41FA5}">
                      <a16:colId xmlns:a16="http://schemas.microsoft.com/office/drawing/2014/main" val="3181270575"/>
                    </a:ext>
                  </a:extLst>
                </a:gridCol>
                <a:gridCol w="1633220">
                  <a:extLst>
                    <a:ext uri="{9D8B030D-6E8A-4147-A177-3AD203B41FA5}">
                      <a16:colId xmlns:a16="http://schemas.microsoft.com/office/drawing/2014/main" val="3849197921"/>
                    </a:ext>
                  </a:extLst>
                </a:gridCol>
              </a:tblGrid>
              <a:tr h="659765">
                <a:tc>
                  <a:txBody>
                    <a:bodyPr/>
                    <a:lstStyle/>
                    <a:p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Rok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 toho do 15 let/</a:t>
                      </a:r>
                    </a:p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nejnižší věk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 toho 15-18 let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 0-18 let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215518706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1 684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(12)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57906002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1 578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(12)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81504964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1 469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(12)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552120660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1 528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(12)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244423009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1 528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(13)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85958862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1 386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(12)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407419279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1 404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(13)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322303507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1 438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(11)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337566628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1 575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(11)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121711434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1 534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(12)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982131916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1 547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(10)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4178691459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16 671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 (10)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407776270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88292C2F-887D-4E98-754F-F3B8FB937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71" y="1017187"/>
            <a:ext cx="64475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Sebevraždy v ČR v letech 2014 - 2024 – osoby do 18 let</a:t>
            </a:r>
            <a:endParaRPr kumimoji="0" lang="cs-CZ" altLang="cs-CZ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2B02D36-8B29-E0F2-2CDC-34FAA5A7B65C}"/>
              </a:ext>
            </a:extLst>
          </p:cNvPr>
          <p:cNvSpPr txBox="1"/>
          <p:nvPr/>
        </p:nvSpPr>
        <p:spPr>
          <a:xfrm>
            <a:off x="549229" y="6223185"/>
            <a:ext cx="762317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11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Zdroj dat: Podklady Policejního Prezídia ČR, odbor věcných gescí a statistik</a:t>
            </a:r>
            <a:endParaRPr lang="cs-CZ" altLang="cs-CZ" sz="1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151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0953" y="2706080"/>
            <a:ext cx="8229600" cy="1296144"/>
          </a:xfrm>
        </p:spPr>
        <p:txBody>
          <a:bodyPr>
            <a:normAutofit fontScale="90000"/>
          </a:bodyPr>
          <a:lstStyle/>
          <a:p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7645" y="1493295"/>
            <a:ext cx="8229600" cy="4453955"/>
          </a:xfrm>
        </p:spPr>
        <p:txBody>
          <a:bodyPr>
            <a:normAutofit/>
          </a:bodyPr>
          <a:lstStyle/>
          <a:p>
            <a:pPr>
              <a:buNone/>
            </a:pPr>
            <a:endParaRPr lang="pl-PL" sz="1100" dirty="0">
              <a:hlinkClick r:id="rId3"/>
            </a:endParaRPr>
          </a:p>
          <a:p>
            <a:pPr>
              <a:buNone/>
            </a:pPr>
            <a:endParaRPr lang="pl-PL" sz="1100" dirty="0">
              <a:hlinkClick r:id="rId3"/>
            </a:endParaRPr>
          </a:p>
          <a:p>
            <a:pPr>
              <a:buNone/>
            </a:pPr>
            <a:r>
              <a:rPr lang="cs-CZ" sz="1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https://iksp.gov.cz</a:t>
            </a:r>
          </a:p>
          <a:p>
            <a:pPr>
              <a:buNone/>
            </a:pPr>
            <a:endParaRPr lang="pl-PL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Statistiky a analýzy</a:t>
            </a:r>
          </a:p>
          <a:p>
            <a:pPr>
              <a:buNone/>
            </a:pPr>
            <a:r>
              <a:rPr lang="cs-CZ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Trendy kriminality a sankční politiky v ČR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122396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166298B-1176-6113-FAA7-92E5EE48E9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032" y="3353374"/>
            <a:ext cx="2557212" cy="151578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0D064D5-37F8-3C5B-1D98-1254BD5F9203}"/>
              </a:ext>
            </a:extLst>
          </p:cNvPr>
          <p:cNvSpPr txBox="1"/>
          <p:nvPr/>
        </p:nvSpPr>
        <p:spPr>
          <a:xfrm>
            <a:off x="3059832" y="4995373"/>
            <a:ext cx="5977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pozornost!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5F8E7FA-AE50-ACCC-D70E-1D9799D1F91B}"/>
              </a:ext>
            </a:extLst>
          </p:cNvPr>
          <p:cNvSpPr txBox="1"/>
          <p:nvPr/>
        </p:nvSpPr>
        <p:spPr>
          <a:xfrm>
            <a:off x="5148064" y="2580896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2" descr="logo">
            <a:extLst>
              <a:ext uri="{FF2B5EF4-FFF2-40B4-BE49-F238E27FC236}">
                <a16:creationId xmlns:a16="http://schemas.microsoft.com/office/drawing/2014/main" id="{991481F0-0713-6AFA-EEC2-3EC843C3A9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6FE212-F3DF-3A76-80C1-09F85F676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8686799" y="476672"/>
            <a:ext cx="45719" cy="940966"/>
          </a:xfrm>
        </p:spPr>
        <p:txBody>
          <a:bodyPr>
            <a:normAutofit/>
          </a:bodyPr>
          <a:lstStyle/>
          <a:p>
            <a:endParaRPr lang="cs-CZ" sz="1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223594-C0B7-5EBB-C070-5BBB4D0DA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239" y="1196752"/>
            <a:ext cx="8615929" cy="48574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změna v metodologii záznamů v policejních statistikách ohledně stíhaných osob od roku 2016 (započítávání TČ)</a:t>
            </a:r>
          </a:p>
          <a:p>
            <a:pPr marL="0" indent="0" algn="just">
              <a:buNone/>
            </a:pPr>
            <a:endParaRPr lang="cs-CZ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specifika opatření v rámci covidové pandemie (2020, 2021)</a:t>
            </a:r>
            <a:endParaRPr lang="cs-CZ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cs-CZ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změny v souvislosti s novelou trestního zákoníku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č. 333/2020 Sb.</a:t>
            </a:r>
            <a:r>
              <a:rPr lang="cs-CZ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účinnou od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října 2020 - zdvojnásobení hranic škody (jde zejména o škodu minimální/nikoli nepatrnou)</a:t>
            </a:r>
            <a:endParaRPr lang="cs-CZ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cs-CZ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úpravy policejní takticko-statistické klasifikace od 1. 1. 2021 a optimalizace statistického vykazování</a:t>
            </a:r>
            <a:r>
              <a:rPr lang="cs-CZ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změna výpočtů počtů skutků spáchaných věkovými kohortami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(osoby do 15 let, mladiství, dospělí) - 2024</a:t>
            </a:r>
            <a:endParaRPr lang="cs-CZ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cs-CZ" sz="1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neprovázané policejní a justiční statistiky, odlišná klasifikace trestných činů (TSK x §§)</a:t>
            </a:r>
            <a:endParaRPr lang="cs-CZ" sz="16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6A989C7-9FD1-EE6A-4C4C-2A2C931D4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116632"/>
            <a:ext cx="100791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89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6911"/>
            <a:ext cx="8229600" cy="203295"/>
          </a:xfrm>
        </p:spPr>
        <p:txBody>
          <a:bodyPr>
            <a:normAutofit fontScale="90000"/>
          </a:bodyPr>
          <a:lstStyle/>
          <a:p>
            <a:br>
              <a:rPr lang="cs-CZ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Vývoj registrované kriminality</a:t>
            </a:r>
            <a:r>
              <a:rPr lang="en-GB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letech 1999</a:t>
            </a:r>
            <a:r>
              <a:rPr lang="en-GB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br>
              <a:rPr lang="cs-CZ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3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13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rchol: </a:t>
            </a:r>
            <a:r>
              <a:rPr lang="en-GB" sz="13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1999</a:t>
            </a:r>
            <a:br>
              <a:rPr lang="cs-CZ" sz="13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3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předcovidové</a:t>
            </a:r>
            <a:r>
              <a:rPr lang="cs-CZ" sz="13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minimum: 2018</a:t>
            </a:r>
            <a:br>
              <a:rPr lang="cs-CZ" sz="13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122045"/>
              </p:ext>
            </p:extLst>
          </p:nvPr>
        </p:nvGraphicFramePr>
        <p:xfrm>
          <a:off x="1259632" y="1268761"/>
          <a:ext cx="6624736" cy="5328584"/>
        </p:xfrm>
        <a:graphic>
          <a:graphicData uri="http://schemas.openxmlformats.org/drawingml/2006/table">
            <a:tbl>
              <a:tblPr/>
              <a:tblGrid>
                <a:gridCol w="1130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5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05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70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Rok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Policií zjištěné trestné činy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Objasněné trestné činy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Stíhaní pachatelé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1999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426 626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193 354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127 837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391 469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172 245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130 234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358 577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166 827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127 856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372 341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151 491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123 964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357 740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135 581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121 393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351 629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134 444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121 531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344 060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135 281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121 511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2006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336 446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133 695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122 753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2007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357 391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138 852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127 718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343 799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127 906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122 053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2009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332 829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127 604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123 234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313 387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117 685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112 477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317 177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122 238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114 975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304 528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120 168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113 024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325 366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129 181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117 670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288 660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126 237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114 608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247 628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112 139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101 881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2016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218 162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101 678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93 379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2017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202 303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94 890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87 168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2018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192 405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92 795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84 990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2019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199 221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93 202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86 209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2020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C3399"/>
                          </a:solidFill>
                          <a:effectLst/>
                          <a:latin typeface="Times New Roman"/>
                        </a:rPr>
                        <a:t>165 525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C3399"/>
                          </a:solidFill>
                          <a:effectLst/>
                          <a:latin typeface="Times New Roman"/>
                        </a:rPr>
                        <a:t>77 786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C3399"/>
                          </a:solidFill>
                          <a:effectLst/>
                          <a:latin typeface="Times New Roman"/>
                        </a:rPr>
                        <a:t>75 405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340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2021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C3399"/>
                          </a:solidFill>
                          <a:effectLst/>
                          <a:latin typeface="Times New Roman"/>
                        </a:rPr>
                        <a:t>153 233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C3399"/>
                          </a:solidFill>
                          <a:effectLst/>
                          <a:latin typeface="Times New Roman"/>
                        </a:rPr>
                        <a:t>72 493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C3399"/>
                          </a:solidFill>
                          <a:effectLst/>
                          <a:latin typeface="Times New Roman"/>
                        </a:rPr>
                        <a:t>69 749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340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2022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181 991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81 474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75 474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0045909"/>
                  </a:ext>
                </a:extLst>
              </a:tr>
              <a:tr h="17340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2023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181 417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82 992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79 356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0524145"/>
                  </a:ext>
                </a:extLst>
              </a:tr>
              <a:tr h="17340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2024</a:t>
                      </a:r>
                    </a:p>
                  </a:txBody>
                  <a:tcPr marL="8366" marR="8366" marT="83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173 322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78 178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75 825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71962245"/>
                  </a:ext>
                </a:extLst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116632"/>
            <a:ext cx="1007914" cy="58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9F6DA44C-2862-E5C0-FDAA-D8B3CB4FC7BE}"/>
              </a:ext>
            </a:extLst>
          </p:cNvPr>
          <p:cNvSpPr/>
          <p:nvPr/>
        </p:nvSpPr>
        <p:spPr>
          <a:xfrm>
            <a:off x="1763688" y="638558"/>
            <a:ext cx="5544616" cy="52192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26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59D54-4407-DAF6-BF3B-A01B4C40E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00ABEF-8607-9DFF-0C32-5A4EADC6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6911"/>
            <a:ext cx="8229600" cy="203295"/>
          </a:xfrm>
        </p:spPr>
        <p:txBody>
          <a:bodyPr>
            <a:normAutofit fontScale="90000"/>
          </a:bodyPr>
          <a:lstStyle/>
          <a:p>
            <a:br>
              <a:rPr lang="cs-CZ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Vývoj registrované kriminality</a:t>
            </a:r>
            <a:r>
              <a:rPr lang="en-GB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letech 1999</a:t>
            </a:r>
            <a:r>
              <a:rPr lang="en-GB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br>
              <a:rPr lang="cs-CZ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3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EB04E28-FC8B-AF33-12D6-9EE51BE08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116632"/>
            <a:ext cx="1007914" cy="58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A29DB00C-9B4E-6636-255F-80C2F086BB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199879"/>
              </p:ext>
            </p:extLst>
          </p:nvPr>
        </p:nvGraphicFramePr>
        <p:xfrm>
          <a:off x="489098" y="980728"/>
          <a:ext cx="8229600" cy="5145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B56845DB-A775-3894-49A1-403748842E15}"/>
              </a:ext>
            </a:extLst>
          </p:cNvPr>
          <p:cNvSpPr txBox="1"/>
          <p:nvPr/>
        </p:nvSpPr>
        <p:spPr>
          <a:xfrm>
            <a:off x="683568" y="6126163"/>
            <a:ext cx="72728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Pramen: </a:t>
            </a:r>
            <a:r>
              <a:rPr lang="cs-CZ" sz="12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Statistické přehledy kriminality Policie ČR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264154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201725-5AAA-5976-E8D3-6FE229BC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b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Trestné činy registrované Policií ČR v letech 2014-2024</a:t>
            </a:r>
            <a:br>
              <a:rPr lang="cs-CZ" sz="1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</a:t>
            </a:r>
            <a:r>
              <a:rPr lang="cs-CZ" sz="1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Statistické přehledy kriminality Policie ČR</a:t>
            </a:r>
            <a:br>
              <a:rPr lang="cs-CZ" sz="4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CA65230-806E-2608-6AB7-5C3DAC39CD8E}"/>
              </a:ext>
            </a:extLst>
          </p:cNvPr>
          <p:cNvSpPr txBox="1"/>
          <p:nvPr/>
        </p:nvSpPr>
        <p:spPr>
          <a:xfrm>
            <a:off x="8532440" y="6309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38CDC2-6B89-40C4-088D-E58807E6F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260648"/>
            <a:ext cx="1079921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F883D816-27B5-8E2D-B01D-807455681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0AB0ECE3-4305-BEF5-BF07-E082456BB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21" name="graf 5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7557334"/>
              </p:ext>
            </p:extLst>
          </p:nvPr>
        </p:nvGraphicFramePr>
        <p:xfrm>
          <a:off x="323527" y="1479001"/>
          <a:ext cx="8496945" cy="534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9970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C20996-8F32-F64C-7585-58FE28689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Struktura kriminality v roce 2024</a:t>
            </a:r>
            <a:b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2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Pramen: Statistické přehledy kriminality Policie ČR</a:t>
            </a:r>
            <a:br>
              <a:rPr lang="cs-CZ" sz="12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7625B44-F63F-AAD5-E206-C7A9C8C29E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539470"/>
              </p:ext>
            </p:extLst>
          </p:nvPr>
        </p:nvGraphicFramePr>
        <p:xfrm>
          <a:off x="1475656" y="1600200"/>
          <a:ext cx="62646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93E2A8E6-C62C-A459-69EB-1138F0097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4" y="147756"/>
            <a:ext cx="1152128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771670"/>
              </p:ext>
            </p:extLst>
          </p:nvPr>
        </p:nvGraphicFramePr>
        <p:xfrm>
          <a:off x="1223628" y="1583055"/>
          <a:ext cx="6264696" cy="3691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6906099"/>
              </p:ext>
            </p:extLst>
          </p:nvPr>
        </p:nvGraphicFramePr>
        <p:xfrm>
          <a:off x="1990724" y="1544520"/>
          <a:ext cx="6264695" cy="3900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70435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730B07-0298-36A9-A2A6-C34C53DC1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405291"/>
            <a:ext cx="4026061" cy="57208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	</a:t>
            </a:r>
            <a:r>
              <a:rPr lang="cs-CZ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Kriminalita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ostatní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cs-CZ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maření výkonu úředního rozhodnutí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vykázání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přes </a:t>
            </a: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tis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skutků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cca </a:t>
            </a: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13 600 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skutků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cca </a:t>
            </a: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13 400 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skutků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cca 12 000 skutků</a:t>
            </a:r>
          </a:p>
          <a:p>
            <a:pPr marL="0" indent="0">
              <a:spcBef>
                <a:spcPts val="0"/>
              </a:spcBef>
              <a:buNone/>
            </a:pPr>
            <a:endParaRPr lang="cs-CZ" sz="17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trestné činy spojené s drogami – </a:t>
            </a: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šíření toxikománie, nedovolená výroba a jiné nakládání s omamnými a psychotropními látkami a jedy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cca 3 tis. 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skutků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přes</a:t>
            </a: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tis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skutků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cca 3 300</a:t>
            </a: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skutků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cca 3 200 skutků</a:t>
            </a:r>
          </a:p>
          <a:p>
            <a:pPr marL="0" indent="0">
              <a:spcBef>
                <a:spcPts val="0"/>
              </a:spcBef>
              <a:buNone/>
            </a:pPr>
            <a:endParaRPr lang="cs-CZ" sz="17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cs-CZ" sz="1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výtržnictví, sprejerství, ohrožování výchovy dítěte, obchodování s dětmi, zneužívání pravomoci úřední osoby, nedovolené ozbrojování</a:t>
            </a:r>
            <a:r>
              <a:rPr lang="cs-CZ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A0D1F68-3A98-D9B0-14E1-18150E623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0740" y="405291"/>
            <a:ext cx="4038600" cy="59766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cs-CZ" sz="19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Kriminalita zbývající</a:t>
            </a:r>
            <a:r>
              <a:rPr lang="cs-CZ" sz="19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cs-CZ" sz="2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ohrožení pod vlivem návykové látky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přes 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tis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skutků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8 800 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skutků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cca 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8 700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skutků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cca 7 800 skutků</a:t>
            </a:r>
          </a:p>
          <a:p>
            <a:pPr marL="0" indent="0">
              <a:buNone/>
            </a:pPr>
            <a:endParaRPr lang="cs-CZ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zanedbání povinné výživy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7,2 tis.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6,8 tis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skutků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2022 6 070 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skutků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6 tis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skutků</a:t>
            </a:r>
          </a:p>
          <a:p>
            <a:pPr marL="0" indent="0">
              <a:buNone/>
            </a:pP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5 600 skutků</a:t>
            </a:r>
          </a:p>
          <a:p>
            <a:pPr marL="0" indent="0">
              <a:buNone/>
            </a:pPr>
            <a:endParaRPr lang="cs-CZ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trestné činy 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dopravě, ublížení na zdraví z nedbalosti, týrání zvířat, účast na organizované zločinecké skupině, 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trestné činy </a:t>
            </a: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spočívající v hanobení národa, rasy apod. a podněcování k nenávisti vůči skupině osob, zvýhodňování věřitele, šíření poplašné zprávy</a:t>
            </a:r>
            <a:r>
              <a:rPr lang="cs-CZ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7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1700" b="1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nejvyšší objasněnost </a:t>
            </a:r>
            <a:endParaRPr lang="cs-CZ" sz="1700" b="1" dirty="0">
              <a:solidFill>
                <a:srgbClr val="CC3399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51D9C29-515B-EDF8-1BEA-6E5DEE7D6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26566"/>
            <a:ext cx="864096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823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Majetková trestná činnost v letech 2014-2024 (dle dělení Policie ČR)</a:t>
            </a:r>
            <a:b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Pramen: </a:t>
            </a:r>
            <a:r>
              <a:rPr lang="cs-CZ" sz="13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Statistické přehledy kriminality Policie ČR</a:t>
            </a:r>
            <a:endParaRPr lang="cs-CZ" sz="1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4" y="147756"/>
            <a:ext cx="1005170" cy="68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202B4D40-09C8-DAA8-31D6-E72A2AB98338}"/>
              </a:ext>
            </a:extLst>
          </p:cNvPr>
          <p:cNvSpPr/>
          <p:nvPr/>
        </p:nvSpPr>
        <p:spPr>
          <a:xfrm>
            <a:off x="1835696" y="5627785"/>
            <a:ext cx="5688632" cy="95557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35 % ostatní majetková kriminalita</a:t>
            </a:r>
          </a:p>
          <a:p>
            <a:pPr algn="ctr"/>
            <a:r>
              <a:rPr lang="cs-CZ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34 % krádeže prosté </a:t>
            </a:r>
          </a:p>
          <a:p>
            <a:pPr algn="ctr"/>
            <a:r>
              <a:rPr lang="cs-CZ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TČ podvod na fyzické osobě cca 13 700 skutků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499017"/>
              </p:ext>
            </p:extLst>
          </p:nvPr>
        </p:nvGraphicFramePr>
        <p:xfrm>
          <a:off x="457200" y="1417638"/>
          <a:ext cx="8229600" cy="4099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27641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3015</TotalTime>
  <Words>1980</Words>
  <Application>Microsoft Office PowerPoint</Application>
  <PresentationFormat>Předvádění na obrazovce (4:3)</PresentationFormat>
  <Paragraphs>545</Paragraphs>
  <Slides>25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Motiv systému Office</vt:lpstr>
      <vt:lpstr>Trendy kriminality v České republice 2014 - 2024</vt:lpstr>
      <vt:lpstr>                  → registrovaná kriminalita   Zdroj dat:   pravidelné statistické přehledy kriminality Policie ČR  +  nestandardní sestavy - Policejní prezídium ČR, odbor věcných gescí a statistik   MSp, oddělení justiční analýzy a statistiky  Zprávy o situaci v oblasti vnitřní bezpečnosti a veřejného pořádku na území ČR v roce …, MV ČR &amp;  Zprávy o činnosti státního zastupitelství …,  NSZ ČR </vt:lpstr>
      <vt:lpstr>Prezentace aplikace PowerPoint</vt:lpstr>
      <vt:lpstr> Vývoj registrované kriminality v letech 1999-2024  vrchol: 1999 předcovidové minimum: 2018 </vt:lpstr>
      <vt:lpstr> Vývoj registrované kriminality v letech 1999-2024  </vt:lpstr>
      <vt:lpstr>   Trestné činy registrované Policií ČR v letech 2014-2024 Pramen: Statistické přehledy kriminality Policie ČR </vt:lpstr>
      <vt:lpstr>Struktura kriminality v roce 2024 Pramen: Statistické přehledy kriminality Policie ČR </vt:lpstr>
      <vt:lpstr>Prezentace aplikace PowerPoint</vt:lpstr>
      <vt:lpstr> Majetková trestná činnost v letech 2014-2024 (dle dělení Policie ČR) Pramen: Statistické přehledy kriminality Policie ČR</vt:lpstr>
      <vt:lpstr> Násilná trestná činnost v letech 2014-2024 (dle dělení Policie ČR) Pramen: Statistické přehledy kriminality Policie ČR</vt:lpstr>
      <vt:lpstr>Prezentace aplikace PowerPoint</vt:lpstr>
      <vt:lpstr>         Hospodářská trestná činnost v letech 2014-2024 (dle dělení Policie ČR) Pramen: Statistické přehledy kriminality Policie ČR  Škoda způsobená hospodářskou trestnou činností      2020: škoda celková 22,5 mld. Kč, škoda z HTČ 15,8 mld. Kč (70 %)      2021: škoda celková 27,1 mld. Kč, škoda z HTČ 18,7 mld. Kč (69 %) 2022: škoda celková 19,6 mld. Kč, škoda z HTČ 9 mld. Kč (46 %)          2023: škoda celková 23,4 mld. Kč, škoda z HTČ 12,3 mld. Kč (52 %)              2024: škoda celková cca 31 mld. Kč, škoda z HTČ cca 20 mld Kč (64,5 %) </vt:lpstr>
      <vt:lpstr> Mravnostní trestná činnost v letech 2014-2024 (dle dělení Policie ČR) Pramen: Statistické přehledy kriminality Policie ČR</vt:lpstr>
      <vt:lpstr>Osoby stíhané Policií ČR v letech 2014-2024 Pramen: Statistika Policie ČR, podklady Policejního Prezídia ČR, odbor věcných gescí a statistik</vt:lpstr>
      <vt:lpstr> Vývoj počtu známých pachatelů dospělých a nedospělých (do 18 let)  v letech 2014-2024 Pramen: Statistika Policie ČR, podklady Policejního Prezídia ČR, odbor věcných gescí a statistik</vt:lpstr>
      <vt:lpstr>Prezentace aplikace PowerPoint</vt:lpstr>
      <vt:lpstr> Vývoj počtu známých pachatelů dospělých a nedospělých (do 18 let)  v letech 2014-2024 Pramen: Statistika Policie ČR, podklady Policejního Prezídia ČR, odbor věcných gescí a statistik</vt:lpstr>
      <vt:lpstr> Deset nejčastěji se vyskytujících trestných činů v roce 2024 dle počtu pachatelů stíhaných Policií ČR Pramen: Statistika Policie ČR, podklady Policejního Prezídia ČR, odbor věcných gescí a statistik </vt:lpstr>
      <vt:lpstr>  Územní rozložení kriminality v letech 2014-2024 </vt:lpstr>
      <vt:lpstr>  Územní rozložení kriminality v roce 2024 Zdroj dat: Ročenka ČSÚ Počet obyvatel v obcích - k 1. 1. 2025 | Produkty,  podklady Policejního Prezídia ČR, odbor věcných gescí a statistik  </vt:lpstr>
      <vt:lpstr>Shrnutí</vt:lpstr>
      <vt:lpstr>Prezentace aplikace PowerPoint</vt:lpstr>
      <vt:lpstr>Prezentace aplikace PowerPoint</vt:lpstr>
      <vt:lpstr>Prezentace aplikace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Trendy kriminality v České republice v roce 2020</dc:title>
  <dc:creator>Scheinost Miroslav PhDr.</dc:creator>
  <cp:lastModifiedBy>Diblíková Simona JUDr.</cp:lastModifiedBy>
  <cp:revision>89</cp:revision>
  <cp:lastPrinted>2026-03-25T08:51:10Z</cp:lastPrinted>
  <dcterms:created xsi:type="dcterms:W3CDTF">2022-03-02T12:40:09Z</dcterms:created>
  <dcterms:modified xsi:type="dcterms:W3CDTF">2026-03-25T09:28:11Z</dcterms:modified>
</cp:coreProperties>
</file>