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13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notesSlides/notesSlide15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notesSlides/notesSlide16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0.xml" ContentType="application/vnd.openxmlformats-officedocument.themeOverride+xml"/>
  <Override PartName="/ppt/notesSlides/notesSlide19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2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23.xml" ContentType="application/vnd.openxmlformats-officedocument.themeOverr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7" r:id="rId2"/>
    <p:sldId id="679" r:id="rId3"/>
    <p:sldId id="628" r:id="rId4"/>
    <p:sldId id="680" r:id="rId5"/>
    <p:sldId id="671" r:id="rId6"/>
    <p:sldId id="681" r:id="rId7"/>
    <p:sldId id="650" r:id="rId8"/>
    <p:sldId id="645" r:id="rId9"/>
    <p:sldId id="682" r:id="rId10"/>
    <p:sldId id="672" r:id="rId11"/>
    <p:sldId id="652" r:id="rId12"/>
    <p:sldId id="675" r:id="rId13"/>
    <p:sldId id="653" r:id="rId14"/>
    <p:sldId id="654" r:id="rId15"/>
    <p:sldId id="655" r:id="rId16"/>
    <p:sldId id="673" r:id="rId17"/>
    <p:sldId id="657" r:id="rId18"/>
    <p:sldId id="646" r:id="rId19"/>
    <p:sldId id="660" r:id="rId20"/>
    <p:sldId id="667" r:id="rId21"/>
    <p:sldId id="661" r:id="rId22"/>
    <p:sldId id="678" r:id="rId23"/>
    <p:sldId id="677" r:id="rId24"/>
    <p:sldId id="676" r:id="rId25"/>
    <p:sldId id="615" r:id="rId26"/>
  </p:sldIdLst>
  <p:sldSz cx="12192000" cy="6858000"/>
  <p:notesSz cx="7010400" cy="9296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81"/>
    <a:srgbClr val="899BB4"/>
    <a:srgbClr val="005B8F"/>
    <a:srgbClr val="F2C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0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1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3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4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5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6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18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19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20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2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mm722543\Desktop\Tiskov&#225;%20konference_06012026\Prezentace_zm&#283;na_&#353;ablony_grafy_v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091454661416778"/>
          <c:y val="4.5183508666696168E-2"/>
          <c:w val="0.83232113050497347"/>
          <c:h val="0.76001099145430817"/>
        </c:manualLayout>
      </c:layout>
      <c:lineChart>
        <c:grouping val="standard"/>
        <c:varyColors val="0"/>
        <c:ser>
          <c:idx val="0"/>
          <c:order val="0"/>
          <c:tx>
            <c:strRef>
              <c:f>'Vývoj počtu reg. skutků'!$A$35</c:f>
              <c:strCache>
                <c:ptCount val="1"/>
                <c:pt idx="0">
                  <c:v>registrováno</c:v>
                </c:pt>
              </c:strCache>
            </c:strRef>
          </c:tx>
          <c:spPr>
            <a:ln w="44450" cap="rnd">
              <a:solidFill>
                <a:srgbClr val="0F6FC6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F6FC6"/>
              </a:solidFill>
              <a:ln w="9525">
                <a:solidFill>
                  <a:srgbClr val="0F6FC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marker>
          <c:dPt>
            <c:idx val="0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31-4095-BFC0-13DA7AF7F3E6}"/>
              </c:ext>
            </c:extLst>
          </c:dPt>
          <c:dPt>
            <c:idx val="1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31-4095-BFC0-13DA7AF7F3E6}"/>
              </c:ext>
            </c:extLst>
          </c:dPt>
          <c:dPt>
            <c:idx val="2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E31-4095-BFC0-13DA7AF7F3E6}"/>
              </c:ext>
            </c:extLst>
          </c:dPt>
          <c:dPt>
            <c:idx val="3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31-4095-BFC0-13DA7AF7F3E6}"/>
              </c:ext>
            </c:extLst>
          </c:dPt>
          <c:dPt>
            <c:idx val="4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E31-4095-BFC0-13DA7AF7F3E6}"/>
              </c:ext>
            </c:extLst>
          </c:dPt>
          <c:dPt>
            <c:idx val="5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E31-4095-BFC0-13DA7AF7F3E6}"/>
              </c:ext>
            </c:extLst>
          </c:dPt>
          <c:dPt>
            <c:idx val="6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E31-4095-BFC0-13DA7AF7F3E6}"/>
              </c:ext>
            </c:extLst>
          </c:dPt>
          <c:dPt>
            <c:idx val="7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E31-4095-BFC0-13DA7AF7F3E6}"/>
              </c:ext>
            </c:extLst>
          </c:dPt>
          <c:dPt>
            <c:idx val="8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E31-4095-BFC0-13DA7AF7F3E6}"/>
              </c:ext>
            </c:extLst>
          </c:dPt>
          <c:dPt>
            <c:idx val="9"/>
            <c:marker>
              <c:symbol val="circle"/>
              <c:size val="7"/>
              <c:spPr>
                <a:solidFill>
                  <a:srgbClr val="0F6FC6"/>
                </a:solidFill>
                <a:ln w="9525">
                  <a:solidFill>
                    <a:srgbClr val="0F6FC6"/>
                  </a:solidFill>
                </a:ln>
                <a:effectLst/>
                <a:scene3d>
                  <a:camera prst="orthographicFront"/>
                  <a:lightRig rig="threePt" dir="t"/>
                </a:scene3d>
                <a:sp3d>
                  <a:bevelT w="190500" h="38100"/>
                </a:sp3d>
              </c:spPr>
            </c:marker>
            <c:bubble3D val="0"/>
            <c:spPr>
              <a:ln w="44450" cap="rnd">
                <a:solidFill>
                  <a:srgbClr val="0F6FC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E31-4095-BFC0-13DA7AF7F3E6}"/>
              </c:ext>
            </c:extLst>
          </c:dPt>
          <c:cat>
            <c:numRef>
              <c:f>'Vývoj počtu reg. skutků'!$B$34:$K$34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počtu reg. skutků'!$B$35:$K$35</c:f>
              <c:numCache>
                <c:formatCode>#,##0</c:formatCode>
                <c:ptCount val="10"/>
                <c:pt idx="0">
                  <c:v>218162</c:v>
                </c:pt>
                <c:pt idx="1">
                  <c:v>202303</c:v>
                </c:pt>
                <c:pt idx="2">
                  <c:v>192405</c:v>
                </c:pt>
                <c:pt idx="3">
                  <c:v>199221</c:v>
                </c:pt>
                <c:pt idx="4">
                  <c:v>165525</c:v>
                </c:pt>
                <c:pt idx="5">
                  <c:v>153233</c:v>
                </c:pt>
                <c:pt idx="6">
                  <c:v>181991</c:v>
                </c:pt>
                <c:pt idx="7">
                  <c:v>181417</c:v>
                </c:pt>
                <c:pt idx="8">
                  <c:v>173322</c:v>
                </c:pt>
                <c:pt idx="9">
                  <c:v>170051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1E31-4095-BFC0-13DA7AF7F3E6}"/>
            </c:ext>
          </c:extLst>
        </c:ser>
        <c:ser>
          <c:idx val="1"/>
          <c:order val="1"/>
          <c:tx>
            <c:strRef>
              <c:f>'Vývoj počtu reg. skutků'!$A$36</c:f>
              <c:strCache>
                <c:ptCount val="1"/>
                <c:pt idx="0">
                  <c:v>rozdíl oproti předch. r.</c:v>
                </c:pt>
              </c:strCache>
            </c:strRef>
          </c:tx>
          <c:spPr>
            <a:ln w="44450" cap="rnd">
              <a:noFill/>
              <a:round/>
            </a:ln>
            <a:effectLst/>
          </c:spPr>
          <c:marker>
            <c:symbol val="circle"/>
            <c:size val="7"/>
            <c:spPr>
              <a:noFill/>
              <a:ln w="9525">
                <a:noFill/>
              </a:ln>
              <a:effectLst/>
            </c:spPr>
          </c:marker>
          <c:cat>
            <c:numRef>
              <c:f>'Vývoj počtu reg. skutků'!$B$34:$K$34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počtu reg. skutků'!$B$36:$K$36</c:f>
              <c:numCache>
                <c:formatCode>#,##0</c:formatCode>
                <c:ptCount val="10"/>
                <c:pt idx="0">
                  <c:v>-29466</c:v>
                </c:pt>
                <c:pt idx="1">
                  <c:v>-15859</c:v>
                </c:pt>
                <c:pt idx="2">
                  <c:v>-9898</c:v>
                </c:pt>
                <c:pt idx="3">
                  <c:v>6816</c:v>
                </c:pt>
                <c:pt idx="4">
                  <c:v>-33696</c:v>
                </c:pt>
                <c:pt idx="5">
                  <c:v>-12292</c:v>
                </c:pt>
                <c:pt idx="6">
                  <c:v>28758</c:v>
                </c:pt>
                <c:pt idx="7">
                  <c:v>-574</c:v>
                </c:pt>
                <c:pt idx="8">
                  <c:v>-8095</c:v>
                </c:pt>
                <c:pt idx="9">
                  <c:v>-3271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1E31-4095-BFC0-13DA7AF7F3E6}"/>
            </c:ext>
          </c:extLst>
        </c:ser>
        <c:ser>
          <c:idx val="2"/>
          <c:order val="2"/>
          <c:tx>
            <c:strRef>
              <c:f>'Vývoj počtu reg. skutků'!$A$37</c:f>
              <c:strCache>
                <c:ptCount val="1"/>
                <c:pt idx="0">
                  <c:v>rozdíl v %</c:v>
                </c:pt>
              </c:strCache>
            </c:strRef>
          </c:tx>
          <c:spPr>
            <a:ln w="44450" cap="rnd">
              <a:noFill/>
              <a:round/>
            </a:ln>
            <a:effectLst/>
          </c:spPr>
          <c:marker>
            <c:symbol val="circle"/>
            <c:size val="7"/>
            <c:spPr>
              <a:noFill/>
              <a:ln w="9525">
                <a:noFill/>
              </a:ln>
              <a:effectLst/>
            </c:spPr>
          </c:marker>
          <c:cat>
            <c:numRef>
              <c:f>'Vývoj počtu reg. skutků'!$B$34:$K$34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počtu reg. skutků'!$B$37:$K$37</c:f>
              <c:numCache>
                <c:formatCode>0.0%</c:formatCode>
                <c:ptCount val="10"/>
                <c:pt idx="0">
                  <c:v>-0.11899999999999999</c:v>
                </c:pt>
                <c:pt idx="1">
                  <c:v>-7.2999999999999995E-2</c:v>
                </c:pt>
                <c:pt idx="2">
                  <c:v>-4.9000000000000002E-2</c:v>
                </c:pt>
                <c:pt idx="3">
                  <c:v>3.5000000000000003E-2</c:v>
                </c:pt>
                <c:pt idx="4">
                  <c:v>-0.16900000000000001</c:v>
                </c:pt>
                <c:pt idx="5">
                  <c:v>-7.3999999999999996E-2</c:v>
                </c:pt>
                <c:pt idx="6">
                  <c:v>0.188</c:v>
                </c:pt>
                <c:pt idx="7">
                  <c:v>-3.0000000000000001E-3</c:v>
                </c:pt>
                <c:pt idx="8">
                  <c:v>-4.4999999999999998E-2</c:v>
                </c:pt>
                <c:pt idx="9">
                  <c:v>-1.9E-2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1E31-4095-BFC0-13DA7AF7F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021488"/>
        <c:axId val="878012752"/>
      </c:lineChart>
      <c:catAx>
        <c:axId val="87802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8012752"/>
        <c:crosses val="autoZero"/>
        <c:auto val="1"/>
        <c:lblAlgn val="ctr"/>
        <c:lblOffset val="100"/>
        <c:noMultiLvlLbl val="0"/>
      </c:catAx>
      <c:valAx>
        <c:axId val="8780127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8021488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Vraždy!$D$3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cat>
            <c:strRef>
              <c:f>Vraždy!$E$2:$R$2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Vraždy!$E$3:$R$3</c:f>
              <c:numCache>
                <c:formatCode>#,##0</c:formatCode>
                <c:ptCount val="14"/>
                <c:pt idx="0">
                  <c:v>19</c:v>
                </c:pt>
                <c:pt idx="1">
                  <c:v>22</c:v>
                </c:pt>
                <c:pt idx="2">
                  <c:v>9</c:v>
                </c:pt>
                <c:pt idx="3">
                  <c:v>13</c:v>
                </c:pt>
                <c:pt idx="4">
                  <c:v>2</c:v>
                </c:pt>
                <c:pt idx="5">
                  <c:v>16</c:v>
                </c:pt>
                <c:pt idx="6">
                  <c:v>6</c:v>
                </c:pt>
                <c:pt idx="7">
                  <c:v>9</c:v>
                </c:pt>
                <c:pt idx="8">
                  <c:v>8</c:v>
                </c:pt>
                <c:pt idx="9">
                  <c:v>9</c:v>
                </c:pt>
                <c:pt idx="10">
                  <c:v>11</c:v>
                </c:pt>
                <c:pt idx="11">
                  <c:v>7</c:v>
                </c:pt>
                <c:pt idx="12">
                  <c:v>6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B4-45F1-BF02-42DCD8BF771D}"/>
            </c:ext>
          </c:extLst>
        </c:ser>
        <c:ser>
          <c:idx val="1"/>
          <c:order val="1"/>
          <c:tx>
            <c:strRef>
              <c:f>Vraždy!$D$4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cat>
            <c:strRef>
              <c:f>Vraždy!$E$2:$R$2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Vraždy!$E$4:$R$4</c:f>
              <c:numCache>
                <c:formatCode>#,##0</c:formatCode>
                <c:ptCount val="14"/>
                <c:pt idx="0">
                  <c:v>23</c:v>
                </c:pt>
                <c:pt idx="1">
                  <c:v>22</c:v>
                </c:pt>
                <c:pt idx="2">
                  <c:v>4</c:v>
                </c:pt>
                <c:pt idx="3">
                  <c:v>9</c:v>
                </c:pt>
                <c:pt idx="4">
                  <c:v>4</c:v>
                </c:pt>
                <c:pt idx="5">
                  <c:v>10</c:v>
                </c:pt>
                <c:pt idx="6">
                  <c:v>6</c:v>
                </c:pt>
                <c:pt idx="7">
                  <c:v>8</c:v>
                </c:pt>
                <c:pt idx="8">
                  <c:v>5</c:v>
                </c:pt>
                <c:pt idx="9">
                  <c:v>4</c:v>
                </c:pt>
                <c:pt idx="10">
                  <c:v>27</c:v>
                </c:pt>
                <c:pt idx="11">
                  <c:v>7</c:v>
                </c:pt>
                <c:pt idx="12">
                  <c:v>15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B4-45F1-BF02-42DCD8BF771D}"/>
            </c:ext>
          </c:extLst>
        </c:ser>
        <c:ser>
          <c:idx val="2"/>
          <c:order val="2"/>
          <c:tx>
            <c:strRef>
              <c:f>Vraždy!$D$5</c:f>
              <c:strCache>
                <c:ptCount val="1"/>
                <c:pt idx="0">
                  <c:v>rozdíl skutků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Vraždy!$E$2:$R$2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Vraždy!$E$5:$R$5</c:f>
              <c:numCache>
                <c:formatCode>General</c:formatCode>
                <c:ptCount val="14"/>
                <c:pt idx="0">
                  <c:v>4</c:v>
                </c:pt>
                <c:pt idx="1">
                  <c:v>0</c:v>
                </c:pt>
                <c:pt idx="2">
                  <c:v>-5</c:v>
                </c:pt>
                <c:pt idx="3">
                  <c:v>-4</c:v>
                </c:pt>
                <c:pt idx="4">
                  <c:v>2</c:v>
                </c:pt>
                <c:pt idx="5">
                  <c:v>-6</c:v>
                </c:pt>
                <c:pt idx="6">
                  <c:v>0</c:v>
                </c:pt>
                <c:pt idx="7">
                  <c:v>-1</c:v>
                </c:pt>
                <c:pt idx="8">
                  <c:v>-3</c:v>
                </c:pt>
                <c:pt idx="9">
                  <c:v>-5</c:v>
                </c:pt>
                <c:pt idx="10">
                  <c:v>16</c:v>
                </c:pt>
                <c:pt idx="11">
                  <c:v>0</c:v>
                </c:pt>
                <c:pt idx="12">
                  <c:v>9</c:v>
                </c:pt>
                <c:pt idx="13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B4-45F1-BF02-42DCD8BF771D}"/>
            </c:ext>
          </c:extLst>
        </c:ser>
        <c:ser>
          <c:idx val="3"/>
          <c:order val="3"/>
          <c:tx>
            <c:strRef>
              <c:f>Vraždy!$D$6</c:f>
              <c:strCache>
                <c:ptCount val="1"/>
                <c:pt idx="0">
                  <c:v>rozdíl v %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Vraždy!$E$2:$R$2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Vraždy!$E$6:$R$6</c:f>
              <c:numCache>
                <c:formatCode>0.0</c:formatCode>
                <c:ptCount val="14"/>
                <c:pt idx="0">
                  <c:v>21.1</c:v>
                </c:pt>
                <c:pt idx="1">
                  <c:v>0</c:v>
                </c:pt>
                <c:pt idx="2">
                  <c:v>-55.6</c:v>
                </c:pt>
                <c:pt idx="3">
                  <c:v>-30.8</c:v>
                </c:pt>
                <c:pt idx="4">
                  <c:v>100</c:v>
                </c:pt>
                <c:pt idx="5">
                  <c:v>-37.5</c:v>
                </c:pt>
                <c:pt idx="6">
                  <c:v>0</c:v>
                </c:pt>
                <c:pt idx="7">
                  <c:v>-11.1</c:v>
                </c:pt>
                <c:pt idx="8">
                  <c:v>-37.5</c:v>
                </c:pt>
                <c:pt idx="9">
                  <c:v>-55.6</c:v>
                </c:pt>
                <c:pt idx="10">
                  <c:v>145.5</c:v>
                </c:pt>
                <c:pt idx="11">
                  <c:v>0</c:v>
                </c:pt>
                <c:pt idx="12">
                  <c:v>150</c:v>
                </c:pt>
                <c:pt idx="13">
                  <c:v>-14.3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B4-45F1-BF02-42DCD8BF7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ax val="3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počet skutků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167156957729277E-2"/>
          <c:y val="0.10104336528024054"/>
          <c:w val="0.94742717562989187"/>
          <c:h val="0.77966665721150752"/>
        </c:manualLayout>
      </c:layout>
      <c:lineChart>
        <c:grouping val="standard"/>
        <c:varyColors val="0"/>
        <c:ser>
          <c:idx val="0"/>
          <c:order val="0"/>
          <c:tx>
            <c:strRef>
              <c:f>List1!$D$13</c:f>
              <c:strCache>
                <c:ptCount val="1"/>
                <c:pt idx="0">
                  <c:v>objasněnost v %</c:v>
                </c:pt>
              </c:strCache>
            </c:strRef>
          </c:tx>
          <c:spPr>
            <a:ln w="44450" cap="rnd">
              <a:solidFill>
                <a:srgbClr val="0F6FC6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F6FC6"/>
              </a:solidFill>
              <a:ln w="9525">
                <a:solidFill>
                  <a:srgbClr val="0F6FC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D7F7DB7E-7C8B-4262-BF1E-E6643801DE46}" type="VALUE">
                      <a:rPr lang="en-US"/>
                      <a:pPr/>
                      <a:t>[HODNOTA]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B3E-4D1E-98A6-6C1854FBBFC1}"/>
                </c:ext>
              </c:extLst>
            </c:dLbl>
            <c:dLbl>
              <c:idx val="1"/>
              <c:layout>
                <c:manualLayout>
                  <c:x val="-1.8079820559342832E-2"/>
                  <c:y val="-0.10098602782994436"/>
                </c:manualLayout>
              </c:layout>
              <c:tx>
                <c:rich>
                  <a:bodyPr/>
                  <a:lstStyle/>
                  <a:p>
                    <a:fld id="{35356051-0D5B-4079-88B7-8CB066C23615}" type="VALUE">
                      <a:rPr lang="en-US"/>
                      <a:pPr/>
                      <a:t>[HODNOTA]</a:t>
                    </a:fld>
                    <a:r>
                      <a:rPr lang="en-US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B3E-4D1E-98A6-6C1854FBBFC1}"/>
                </c:ext>
              </c:extLst>
            </c:dLbl>
            <c:dLbl>
              <c:idx val="2"/>
              <c:layout>
                <c:manualLayout>
                  <c:x val="-3.7468336592154226E-2"/>
                  <c:y val="-0.11251639331983287"/>
                </c:manualLayout>
              </c:layout>
              <c:tx>
                <c:rich>
                  <a:bodyPr/>
                  <a:lstStyle/>
                  <a:p>
                    <a:fld id="{33530F63-456F-47D2-9709-F3CF1B861657}" type="VALUE">
                      <a:rPr lang="en-US"/>
                      <a:pPr/>
                      <a:t>[HODNOTA]</a:t>
                    </a:fld>
                    <a:r>
                      <a:rPr lang="en-US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B3E-4D1E-98A6-6C1854FBBFC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F4296AD-6D37-4821-B99E-EDE2CAB30C27}" type="VALUE">
                      <a:rPr lang="en-US"/>
                      <a:pPr/>
                      <a:t>[HODNOTA]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B3E-4D1E-98A6-6C1854FBBFC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773A553-5302-4D8E-88C3-8B103949656A}" type="VALUE">
                      <a:rPr lang="en-US"/>
                      <a:pPr/>
                      <a:t>[HODNOTA]</a:t>
                    </a:fld>
                    <a:r>
                      <a:rPr lang="en-US"/>
                      <a:t>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B3E-4D1E-98A6-6C1854FBBFC1}"/>
                </c:ext>
              </c:extLst>
            </c:dLbl>
            <c:spPr>
              <a:solidFill>
                <a:srgbClr val="5B9BD5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List1!$E$12:$I$12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List1!$E$13:$I$13</c:f>
              <c:numCache>
                <c:formatCode>General</c:formatCode>
                <c:ptCount val="5"/>
                <c:pt idx="0">
                  <c:v>95.2</c:v>
                </c:pt>
                <c:pt idx="1">
                  <c:v>87.3</c:v>
                </c:pt>
                <c:pt idx="2">
                  <c:v>87.4</c:v>
                </c:pt>
                <c:pt idx="3">
                  <c:v>86.1</c:v>
                </c:pt>
                <c:pt idx="4">
                  <c:v>85.3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B3E-4D1E-98A6-6C1854FBBFC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78021488"/>
        <c:axId val="878012752"/>
      </c:lineChart>
      <c:catAx>
        <c:axId val="87802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8012752"/>
        <c:crosses val="autoZero"/>
        <c:auto val="1"/>
        <c:lblAlgn val="ctr"/>
        <c:lblOffset val="100"/>
        <c:noMultiLvlLbl val="0"/>
      </c:catAx>
      <c:valAx>
        <c:axId val="87801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8021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5231226627644995E-2"/>
          <c:y val="9.1141771257372287E-2"/>
          <c:w val="0.92034727222519019"/>
          <c:h val="0.639632866254622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List1!$D$5</c:f>
              <c:strCache>
                <c:ptCount val="1"/>
                <c:pt idx="0">
                  <c:v>počet registrovaných skutků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331366764994843E-3"/>
                  <c:y val="-3.248387288783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3A-4E56-B756-7A6CAC766CE2}"/>
                </c:ext>
              </c:extLst>
            </c:dLbl>
            <c:dLbl>
              <c:idx val="1"/>
              <c:layout>
                <c:manualLayout>
                  <c:x val="7.8662733529990172E-3"/>
                  <c:y val="-2.2960226637323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3A-4E56-B756-7A6CAC766CE2}"/>
                </c:ext>
              </c:extLst>
            </c:dLbl>
            <c:dLbl>
              <c:idx val="2"/>
              <c:layout>
                <c:manualLayout>
                  <c:x val="3.9331366764994123E-3"/>
                  <c:y val="-1.9680194260563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3A-4E56-B756-7A6CAC766CE2}"/>
                </c:ext>
              </c:extLst>
            </c:dLbl>
            <c:dLbl>
              <c:idx val="3"/>
              <c:layout>
                <c:manualLayout>
                  <c:x val="7.86627335299892E-3"/>
                  <c:y val="-1.9680194260563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3A-4E56-B756-7A6CAC766CE2}"/>
                </c:ext>
              </c:extLst>
            </c:dLbl>
            <c:dLbl>
              <c:idx val="4"/>
              <c:layout>
                <c:manualLayout>
                  <c:x val="7.86627335299892E-3"/>
                  <c:y val="-2.6240259014084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3A-4E56-B756-7A6CAC766CE2}"/>
                </c:ext>
              </c:extLst>
            </c:dLbl>
            <c:spPr>
              <a:solidFill>
                <a:srgbClr val="5B9BD5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List1!$E$4:$I$4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List1!$E$5:$I$5</c:f>
              <c:numCache>
                <c:formatCode>General</c:formatCode>
                <c:ptCount val="5"/>
                <c:pt idx="0">
                  <c:v>105</c:v>
                </c:pt>
                <c:pt idx="1">
                  <c:v>150</c:v>
                </c:pt>
                <c:pt idx="2">
                  <c:v>159</c:v>
                </c:pt>
                <c:pt idx="3">
                  <c:v>151</c:v>
                </c:pt>
                <c:pt idx="4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3A-4E56-B756-7A6CAC766CE2}"/>
            </c:ext>
          </c:extLst>
        </c:ser>
        <c:ser>
          <c:idx val="1"/>
          <c:order val="1"/>
          <c:tx>
            <c:strRef>
              <c:f>List1!$D$6</c:f>
              <c:strCache>
                <c:ptCount val="1"/>
                <c:pt idx="0">
                  <c:v>počet objasněných skutků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8662733529990172E-3"/>
                  <c:y val="-2.0879022068635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3A-4E56-B756-7A6CAC766CE2}"/>
                </c:ext>
              </c:extLst>
            </c:dLbl>
            <c:dLbl>
              <c:idx val="1"/>
              <c:layout>
                <c:manualLayout>
                  <c:x val="1.4421501147164912E-2"/>
                  <c:y val="-5.1281704904136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3A-4E56-B756-7A6CAC766CE2}"/>
                </c:ext>
              </c:extLst>
            </c:dLbl>
            <c:dLbl>
              <c:idx val="2"/>
              <c:layout>
                <c:manualLayout>
                  <c:x val="9.1773189118320893E-3"/>
                  <c:y val="-4.9200485651408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3A-4E56-B756-7A6CAC766CE2}"/>
                </c:ext>
              </c:extLst>
            </c:dLbl>
            <c:dLbl>
              <c:idx val="3"/>
              <c:layout>
                <c:manualLayout>
                  <c:x val="9.1773189118320893E-3"/>
                  <c:y val="-4.5920424241938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C3A-4E56-B756-7A6CAC766CE2}"/>
                </c:ext>
              </c:extLst>
            </c:dLbl>
            <c:dLbl>
              <c:idx val="4"/>
              <c:layout>
                <c:manualLayout>
                  <c:x val="1.0488364470665356E-2"/>
                  <c:y val="-4.055914357973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C3A-4E56-B756-7A6CAC766CE2}"/>
                </c:ext>
              </c:extLst>
            </c:dLbl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List1!$E$4:$I$4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List1!$E$6:$I$6</c:f>
              <c:numCache>
                <c:formatCode>General</c:formatCode>
                <c:ptCount val="5"/>
                <c:pt idx="0">
                  <c:v>100</c:v>
                </c:pt>
                <c:pt idx="1">
                  <c:v>131</c:v>
                </c:pt>
                <c:pt idx="2">
                  <c:v>139</c:v>
                </c:pt>
                <c:pt idx="3">
                  <c:v>130</c:v>
                </c:pt>
                <c:pt idx="4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C3A-4E56-B756-7A6CAC766CE2}"/>
            </c:ext>
          </c:extLst>
        </c:ser>
        <c:ser>
          <c:idx val="2"/>
          <c:order val="2"/>
          <c:tx>
            <c:strRef>
              <c:f>List1!$D$7</c:f>
              <c:strCache>
                <c:ptCount val="1"/>
                <c:pt idx="0">
                  <c:v>počet objasněných skutků (vč. dodatečně objasněných)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732546705997986E-2"/>
                  <c:y val="-3.248387288783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C3A-4E56-B756-7A6CAC766CE2}"/>
                </c:ext>
              </c:extLst>
            </c:dLbl>
            <c:dLbl>
              <c:idx val="1"/>
              <c:layout>
                <c:manualLayout>
                  <c:x val="2.0976728941330711E-2"/>
                  <c:y val="-3.9360243022208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C3A-4E56-B756-7A6CAC766CE2}"/>
                </c:ext>
              </c:extLst>
            </c:dLbl>
            <c:dLbl>
              <c:idx val="2"/>
              <c:layout>
                <c:manualLayout>
                  <c:x val="1.5732546705998034E-2"/>
                  <c:y val="-1.9680194260563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C3A-4E56-B756-7A6CAC766CE2}"/>
                </c:ext>
              </c:extLst>
            </c:dLbl>
            <c:dLbl>
              <c:idx val="3"/>
              <c:layout>
                <c:manualLayout>
                  <c:x val="1.5732546705998128E-2"/>
                  <c:y val="-1.9680194260563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C3A-4E56-B756-7A6CAC766CE2}"/>
                </c:ext>
              </c:extLst>
            </c:dLbl>
            <c:dLbl>
              <c:idx val="4"/>
              <c:layout>
                <c:manualLayout>
                  <c:x val="1.4421501147164863E-2"/>
                  <c:y val="-2.9520291390844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C3A-4E56-B756-7A6CAC766CE2}"/>
                </c:ext>
              </c:extLst>
            </c:dLbl>
            <c:spPr>
              <a:solidFill>
                <a:srgbClr val="FFC000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List1!$E$4:$I$4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List1!$E$7:$I$7</c:f>
              <c:numCache>
                <c:formatCode>General</c:formatCode>
                <c:ptCount val="5"/>
                <c:pt idx="0">
                  <c:v>105</c:v>
                </c:pt>
                <c:pt idx="1">
                  <c:v>137</c:v>
                </c:pt>
                <c:pt idx="2">
                  <c:v>154</c:v>
                </c:pt>
                <c:pt idx="3">
                  <c:v>149</c:v>
                </c:pt>
                <c:pt idx="4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CC3A-4E56-B756-7A6CAC766C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počet skutků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'Mravnostní k.'!$D$4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EC6-44C8-8509-977504983195}"/>
              </c:ext>
            </c:extLst>
          </c:dPt>
          <c:dPt>
            <c:idx val="12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EC6-44C8-8509-977504983195}"/>
              </c:ext>
            </c:extLst>
          </c:dPt>
          <c:cat>
            <c:strRef>
              <c:f>'Mravnostní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'Mravnostní k.'!$E$4:$R$4</c:f>
              <c:numCache>
                <c:formatCode>#,##0</c:formatCode>
                <c:ptCount val="14"/>
                <c:pt idx="0">
                  <c:v>437</c:v>
                </c:pt>
                <c:pt idx="1">
                  <c:v>340</c:v>
                </c:pt>
                <c:pt idx="2">
                  <c:v>209</c:v>
                </c:pt>
                <c:pt idx="3">
                  <c:v>196</c:v>
                </c:pt>
                <c:pt idx="4">
                  <c:v>78</c:v>
                </c:pt>
                <c:pt idx="5">
                  <c:v>501</c:v>
                </c:pt>
                <c:pt idx="6">
                  <c:v>172</c:v>
                </c:pt>
                <c:pt idx="7">
                  <c:v>166</c:v>
                </c:pt>
                <c:pt idx="8">
                  <c:v>161</c:v>
                </c:pt>
                <c:pt idx="9">
                  <c:v>145</c:v>
                </c:pt>
                <c:pt idx="10">
                  <c:v>329</c:v>
                </c:pt>
                <c:pt idx="11">
                  <c:v>131</c:v>
                </c:pt>
                <c:pt idx="12">
                  <c:v>159</c:v>
                </c:pt>
                <c:pt idx="13">
                  <c:v>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C6-44C8-8509-977504983195}"/>
            </c:ext>
          </c:extLst>
        </c:ser>
        <c:ser>
          <c:idx val="1"/>
          <c:order val="1"/>
          <c:tx>
            <c:strRef>
              <c:f>'Mravnostní k.'!$D$5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C00000"/>
                </a:solidFill>
              </a:ln>
              <a:effectLst/>
              <a:sp3d>
                <a:contourClr>
                  <a:srgbClr val="C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4EC6-44C8-8509-977504983195}"/>
              </c:ext>
            </c:extLst>
          </c:dPt>
          <c:dPt>
            <c:idx val="12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92D050"/>
                </a:solidFill>
              </a:ln>
              <a:effectLst/>
              <a:sp3d>
                <a:contourClr>
                  <a:srgbClr val="92D05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4EC6-44C8-8509-977504983195}"/>
              </c:ext>
            </c:extLst>
          </c:dPt>
          <c:cat>
            <c:strRef>
              <c:f>'Mravnostní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'Mravnostní k.'!$E$5:$R$5</c:f>
              <c:numCache>
                <c:formatCode>#,##0</c:formatCode>
                <c:ptCount val="14"/>
                <c:pt idx="0">
                  <c:v>568</c:v>
                </c:pt>
                <c:pt idx="1">
                  <c:v>353</c:v>
                </c:pt>
                <c:pt idx="2">
                  <c:v>195</c:v>
                </c:pt>
                <c:pt idx="3">
                  <c:v>182</c:v>
                </c:pt>
                <c:pt idx="4">
                  <c:v>89</c:v>
                </c:pt>
                <c:pt idx="5">
                  <c:v>571</c:v>
                </c:pt>
                <c:pt idx="6">
                  <c:v>185</c:v>
                </c:pt>
                <c:pt idx="7">
                  <c:v>190</c:v>
                </c:pt>
                <c:pt idx="8">
                  <c:v>159</c:v>
                </c:pt>
                <c:pt idx="9">
                  <c:v>151</c:v>
                </c:pt>
                <c:pt idx="10">
                  <c:v>356</c:v>
                </c:pt>
                <c:pt idx="11">
                  <c:v>148</c:v>
                </c:pt>
                <c:pt idx="12">
                  <c:v>142</c:v>
                </c:pt>
                <c:pt idx="13">
                  <c:v>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C6-44C8-8509-977504983195}"/>
            </c:ext>
          </c:extLst>
        </c:ser>
        <c:ser>
          <c:idx val="2"/>
          <c:order val="2"/>
          <c:tx>
            <c:strRef>
              <c:f>'Mravnostní k.'!$D$6</c:f>
              <c:strCache>
                <c:ptCount val="1"/>
                <c:pt idx="0">
                  <c:v>rozdíl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'Mravnostní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'Mravnostní k.'!$E$6:$R$6</c:f>
              <c:numCache>
                <c:formatCode>General</c:formatCode>
                <c:ptCount val="14"/>
                <c:pt idx="0">
                  <c:v>131</c:v>
                </c:pt>
                <c:pt idx="1">
                  <c:v>13</c:v>
                </c:pt>
                <c:pt idx="2">
                  <c:v>-14</c:v>
                </c:pt>
                <c:pt idx="3">
                  <c:v>-14</c:v>
                </c:pt>
                <c:pt idx="4">
                  <c:v>11</c:v>
                </c:pt>
                <c:pt idx="5">
                  <c:v>70</c:v>
                </c:pt>
                <c:pt idx="6">
                  <c:v>13</c:v>
                </c:pt>
                <c:pt idx="7">
                  <c:v>24</c:v>
                </c:pt>
                <c:pt idx="8">
                  <c:v>-2</c:v>
                </c:pt>
                <c:pt idx="9">
                  <c:v>6</c:v>
                </c:pt>
                <c:pt idx="10">
                  <c:v>27</c:v>
                </c:pt>
                <c:pt idx="11">
                  <c:v>17</c:v>
                </c:pt>
                <c:pt idx="12">
                  <c:v>-17</c:v>
                </c:pt>
                <c:pt idx="1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C6-44C8-8509-977504983195}"/>
            </c:ext>
          </c:extLst>
        </c:ser>
        <c:ser>
          <c:idx val="3"/>
          <c:order val="3"/>
          <c:tx>
            <c:strRef>
              <c:f>'Mravnostní k.'!$D$7</c:f>
              <c:strCache>
                <c:ptCount val="1"/>
                <c:pt idx="0">
                  <c:v>rozdíl v %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'Mravnostní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'Mravnostní k.'!$E$7:$R$7</c:f>
              <c:numCache>
                <c:formatCode>0.0</c:formatCode>
                <c:ptCount val="14"/>
                <c:pt idx="0">
                  <c:v>30</c:v>
                </c:pt>
                <c:pt idx="1">
                  <c:v>3.8</c:v>
                </c:pt>
                <c:pt idx="2">
                  <c:v>-6.7</c:v>
                </c:pt>
                <c:pt idx="3">
                  <c:v>-7.1</c:v>
                </c:pt>
                <c:pt idx="4">
                  <c:v>14.1</c:v>
                </c:pt>
                <c:pt idx="5">
                  <c:v>14</c:v>
                </c:pt>
                <c:pt idx="6">
                  <c:v>7.6</c:v>
                </c:pt>
                <c:pt idx="7">
                  <c:v>14.5</c:v>
                </c:pt>
                <c:pt idx="8">
                  <c:v>-1.2</c:v>
                </c:pt>
                <c:pt idx="9">
                  <c:v>4.0999999999999996</c:v>
                </c:pt>
                <c:pt idx="10">
                  <c:v>8.1999999999999993</c:v>
                </c:pt>
                <c:pt idx="11">
                  <c:v>13</c:v>
                </c:pt>
                <c:pt idx="12">
                  <c:v>-10.7</c:v>
                </c:pt>
                <c:pt idx="13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EC6-44C8-8509-977504983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 b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počet skutků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'Majetková k.'!$C$4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5B1-41D5-B42B-82A5EC7E3170}"/>
              </c:ext>
            </c:extLst>
          </c:dPt>
          <c:dPt>
            <c:idx val="5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5B1-41D5-B42B-82A5EC7E3170}"/>
              </c:ext>
            </c:extLst>
          </c:dPt>
          <c:cat>
            <c:strRef>
              <c:f>'Majetková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'Majetková k.'!$D$4:$Q$4</c:f>
              <c:numCache>
                <c:formatCode>#,##0</c:formatCode>
                <c:ptCount val="14"/>
                <c:pt idx="0">
                  <c:v>25687</c:v>
                </c:pt>
                <c:pt idx="1">
                  <c:v>9661</c:v>
                </c:pt>
                <c:pt idx="2">
                  <c:v>3314</c:v>
                </c:pt>
                <c:pt idx="3">
                  <c:v>4592</c:v>
                </c:pt>
                <c:pt idx="4">
                  <c:v>2634</c:v>
                </c:pt>
                <c:pt idx="5">
                  <c:v>7724</c:v>
                </c:pt>
                <c:pt idx="6">
                  <c:v>3725</c:v>
                </c:pt>
                <c:pt idx="7">
                  <c:v>3244</c:v>
                </c:pt>
                <c:pt idx="8">
                  <c:v>2498</c:v>
                </c:pt>
                <c:pt idx="9">
                  <c:v>2302</c:v>
                </c:pt>
                <c:pt idx="10">
                  <c:v>10634</c:v>
                </c:pt>
                <c:pt idx="11">
                  <c:v>2841</c:v>
                </c:pt>
                <c:pt idx="12">
                  <c:v>4035</c:v>
                </c:pt>
                <c:pt idx="13">
                  <c:v>11335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B1-41D5-B42B-82A5EC7E3170}"/>
            </c:ext>
          </c:extLst>
        </c:ser>
        <c:ser>
          <c:idx val="1"/>
          <c:order val="1"/>
          <c:tx>
            <c:strRef>
              <c:f>'Majetková k.'!$C$5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C00000"/>
                </a:solidFill>
              </a:ln>
              <a:effectLst/>
              <a:sp3d>
                <a:contourClr>
                  <a:srgbClr val="C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95B1-41D5-B42B-82A5EC7E3170}"/>
              </c:ext>
            </c:extLst>
          </c:dPt>
          <c:dPt>
            <c:idx val="5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92D050"/>
                </a:solidFill>
              </a:ln>
              <a:effectLst/>
              <a:sp3d>
                <a:contourClr>
                  <a:srgbClr val="92D05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95B1-41D5-B42B-82A5EC7E3170}"/>
              </c:ext>
            </c:extLst>
          </c:dPt>
          <c:cat>
            <c:strRef>
              <c:f>'Majetková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'Majetková k.'!$D$5:$Q$5</c:f>
              <c:numCache>
                <c:formatCode>#,##0</c:formatCode>
                <c:ptCount val="14"/>
                <c:pt idx="0">
                  <c:v>23270</c:v>
                </c:pt>
                <c:pt idx="1">
                  <c:v>9856</c:v>
                </c:pt>
                <c:pt idx="2">
                  <c:v>3918</c:v>
                </c:pt>
                <c:pt idx="3">
                  <c:v>4811</c:v>
                </c:pt>
                <c:pt idx="4">
                  <c:v>2556</c:v>
                </c:pt>
                <c:pt idx="5">
                  <c:v>6630</c:v>
                </c:pt>
                <c:pt idx="6">
                  <c:v>4081</c:v>
                </c:pt>
                <c:pt idx="7">
                  <c:v>3547</c:v>
                </c:pt>
                <c:pt idx="8">
                  <c:v>2375</c:v>
                </c:pt>
                <c:pt idx="9">
                  <c:v>2226</c:v>
                </c:pt>
                <c:pt idx="10">
                  <c:v>10341</c:v>
                </c:pt>
                <c:pt idx="11">
                  <c:v>3146</c:v>
                </c:pt>
                <c:pt idx="12">
                  <c:v>4424</c:v>
                </c:pt>
                <c:pt idx="13">
                  <c:v>12514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5B1-41D5-B42B-82A5EC7E3170}"/>
            </c:ext>
          </c:extLst>
        </c:ser>
        <c:ser>
          <c:idx val="2"/>
          <c:order val="2"/>
          <c:tx>
            <c:strRef>
              <c:f>'Majetková k.'!$C$6</c:f>
              <c:strCache>
                <c:ptCount val="1"/>
                <c:pt idx="0">
                  <c:v>rozdíl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'Majetková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'Majetková k.'!$D$6:$Q$6</c:f>
              <c:numCache>
                <c:formatCode>#,##0</c:formatCode>
                <c:ptCount val="14"/>
                <c:pt idx="0">
                  <c:v>-2417</c:v>
                </c:pt>
                <c:pt idx="1">
                  <c:v>195</c:v>
                </c:pt>
                <c:pt idx="2">
                  <c:v>604</c:v>
                </c:pt>
                <c:pt idx="3">
                  <c:v>219</c:v>
                </c:pt>
                <c:pt idx="4">
                  <c:v>-78</c:v>
                </c:pt>
                <c:pt idx="5">
                  <c:v>-1094</c:v>
                </c:pt>
                <c:pt idx="6">
                  <c:v>356</c:v>
                </c:pt>
                <c:pt idx="7">
                  <c:v>303</c:v>
                </c:pt>
                <c:pt idx="8">
                  <c:v>-123</c:v>
                </c:pt>
                <c:pt idx="9">
                  <c:v>-76</c:v>
                </c:pt>
                <c:pt idx="10">
                  <c:v>-293</c:v>
                </c:pt>
                <c:pt idx="11">
                  <c:v>305</c:v>
                </c:pt>
                <c:pt idx="12">
                  <c:v>389</c:v>
                </c:pt>
                <c:pt idx="13">
                  <c:v>1179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5B1-41D5-B42B-82A5EC7E3170}"/>
            </c:ext>
          </c:extLst>
        </c:ser>
        <c:ser>
          <c:idx val="3"/>
          <c:order val="3"/>
          <c:tx>
            <c:strRef>
              <c:f>'Majetková k.'!$C$7</c:f>
              <c:strCache>
                <c:ptCount val="1"/>
                <c:pt idx="0">
                  <c:v>rozdíl v %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'Majetková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'Majetková k.'!$D$7:$Q$7</c:f>
              <c:numCache>
                <c:formatCode>0.0</c:formatCode>
                <c:ptCount val="14"/>
                <c:pt idx="0">
                  <c:v>-9.4</c:v>
                </c:pt>
                <c:pt idx="1">
                  <c:v>2</c:v>
                </c:pt>
                <c:pt idx="2">
                  <c:v>18.2</c:v>
                </c:pt>
                <c:pt idx="3">
                  <c:v>4.8</c:v>
                </c:pt>
                <c:pt idx="4">
                  <c:v>-3</c:v>
                </c:pt>
                <c:pt idx="5">
                  <c:v>-14.2</c:v>
                </c:pt>
                <c:pt idx="6">
                  <c:v>9.6</c:v>
                </c:pt>
                <c:pt idx="7">
                  <c:v>9.3000000000000007</c:v>
                </c:pt>
                <c:pt idx="8">
                  <c:v>-4.9000000000000004</c:v>
                </c:pt>
                <c:pt idx="9">
                  <c:v>-3.3</c:v>
                </c:pt>
                <c:pt idx="10">
                  <c:v>-2.8</c:v>
                </c:pt>
                <c:pt idx="11">
                  <c:v>10.7</c:v>
                </c:pt>
                <c:pt idx="12">
                  <c:v>9.6</c:v>
                </c:pt>
                <c:pt idx="13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5B1-41D5-B42B-82A5EC7E3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počet skutků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'Hospodářská k.'!$C$4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dPt>
            <c:idx val="4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ABD-457E-9820-60942A43964F}"/>
              </c:ext>
            </c:extLst>
          </c:dPt>
          <c:dPt>
            <c:idx val="11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ABD-457E-9820-60942A43964F}"/>
              </c:ext>
            </c:extLst>
          </c:dPt>
          <c:cat>
            <c:strRef>
              <c:f>'Hospodářská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'Hospodářská k.'!$D$4:$Q$4</c:f>
              <c:numCache>
                <c:formatCode>#,##0</c:formatCode>
                <c:ptCount val="14"/>
                <c:pt idx="0">
                  <c:v>3280</c:v>
                </c:pt>
                <c:pt idx="1">
                  <c:v>959</c:v>
                </c:pt>
                <c:pt idx="2">
                  <c:v>747</c:v>
                </c:pt>
                <c:pt idx="3">
                  <c:v>594</c:v>
                </c:pt>
                <c:pt idx="4">
                  <c:v>291</c:v>
                </c:pt>
                <c:pt idx="5">
                  <c:v>1051</c:v>
                </c:pt>
                <c:pt idx="6">
                  <c:v>536</c:v>
                </c:pt>
                <c:pt idx="7">
                  <c:v>576</c:v>
                </c:pt>
                <c:pt idx="8">
                  <c:v>414</c:v>
                </c:pt>
                <c:pt idx="9">
                  <c:v>403</c:v>
                </c:pt>
                <c:pt idx="10">
                  <c:v>1168</c:v>
                </c:pt>
                <c:pt idx="11">
                  <c:v>517</c:v>
                </c:pt>
                <c:pt idx="12">
                  <c:v>971</c:v>
                </c:pt>
                <c:pt idx="13">
                  <c:v>1327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BD-457E-9820-60942A43964F}"/>
            </c:ext>
          </c:extLst>
        </c:ser>
        <c:ser>
          <c:idx val="1"/>
          <c:order val="1"/>
          <c:tx>
            <c:strRef>
              <c:f>'Hospodářská k.'!$C$5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dPt>
            <c:idx val="4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C00000"/>
                </a:solidFill>
              </a:ln>
              <a:effectLst/>
              <a:sp3d>
                <a:contourClr>
                  <a:srgbClr val="C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7ABD-457E-9820-60942A43964F}"/>
              </c:ext>
            </c:extLst>
          </c:dPt>
          <c:dPt>
            <c:idx val="11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92D050"/>
                </a:solidFill>
              </a:ln>
              <a:effectLst/>
              <a:sp3d>
                <a:contourClr>
                  <a:srgbClr val="92D05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7ABD-457E-9820-60942A43964F}"/>
              </c:ext>
            </c:extLst>
          </c:dPt>
          <c:cat>
            <c:strRef>
              <c:f>'Hospodářská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'Hospodářská k.'!$D$5:$Q$5</c:f>
              <c:numCache>
                <c:formatCode>#,##0</c:formatCode>
                <c:ptCount val="14"/>
                <c:pt idx="0">
                  <c:v>2648</c:v>
                </c:pt>
                <c:pt idx="1">
                  <c:v>1028</c:v>
                </c:pt>
                <c:pt idx="2">
                  <c:v>653</c:v>
                </c:pt>
                <c:pt idx="3">
                  <c:v>601</c:v>
                </c:pt>
                <c:pt idx="4">
                  <c:v>349</c:v>
                </c:pt>
                <c:pt idx="5">
                  <c:v>1071</c:v>
                </c:pt>
                <c:pt idx="6">
                  <c:v>554</c:v>
                </c:pt>
                <c:pt idx="7">
                  <c:v>587</c:v>
                </c:pt>
                <c:pt idx="8">
                  <c:v>416</c:v>
                </c:pt>
                <c:pt idx="9">
                  <c:v>434</c:v>
                </c:pt>
                <c:pt idx="10">
                  <c:v>1175</c:v>
                </c:pt>
                <c:pt idx="11">
                  <c:v>347</c:v>
                </c:pt>
                <c:pt idx="12">
                  <c:v>1094</c:v>
                </c:pt>
                <c:pt idx="13">
                  <c:v>1345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ABD-457E-9820-60942A43964F}"/>
            </c:ext>
          </c:extLst>
        </c:ser>
        <c:ser>
          <c:idx val="2"/>
          <c:order val="2"/>
          <c:tx>
            <c:strRef>
              <c:f>'Hospodářská k.'!$C$6</c:f>
              <c:strCache>
                <c:ptCount val="1"/>
                <c:pt idx="0">
                  <c:v>rozdíl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'Hospodářská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'Hospodářská k.'!$D$6:$Q$6</c:f>
              <c:numCache>
                <c:formatCode>General</c:formatCode>
                <c:ptCount val="14"/>
                <c:pt idx="0">
                  <c:v>-632</c:v>
                </c:pt>
                <c:pt idx="1">
                  <c:v>69</c:v>
                </c:pt>
                <c:pt idx="2">
                  <c:v>-94</c:v>
                </c:pt>
                <c:pt idx="3">
                  <c:v>7</c:v>
                </c:pt>
                <c:pt idx="4">
                  <c:v>58</c:v>
                </c:pt>
                <c:pt idx="5">
                  <c:v>20</c:v>
                </c:pt>
                <c:pt idx="6">
                  <c:v>18</c:v>
                </c:pt>
                <c:pt idx="7">
                  <c:v>11</c:v>
                </c:pt>
                <c:pt idx="8">
                  <c:v>2</c:v>
                </c:pt>
                <c:pt idx="9">
                  <c:v>31</c:v>
                </c:pt>
                <c:pt idx="10">
                  <c:v>7</c:v>
                </c:pt>
                <c:pt idx="11">
                  <c:v>-170</c:v>
                </c:pt>
                <c:pt idx="12">
                  <c:v>123</c:v>
                </c:pt>
                <c:pt idx="1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BD-457E-9820-60942A43964F}"/>
            </c:ext>
          </c:extLst>
        </c:ser>
        <c:ser>
          <c:idx val="3"/>
          <c:order val="3"/>
          <c:tx>
            <c:strRef>
              <c:f>'Hospodářská k.'!$C$7</c:f>
              <c:strCache>
                <c:ptCount val="1"/>
                <c:pt idx="0">
                  <c:v>rozdíl v %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'Hospodářská k.'!$D$3:$Q$3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'Hospodářská k.'!$D$7:$Q$7</c:f>
              <c:numCache>
                <c:formatCode>0.0</c:formatCode>
                <c:ptCount val="14"/>
                <c:pt idx="0">
                  <c:v>-19.3</c:v>
                </c:pt>
                <c:pt idx="1">
                  <c:v>7.2</c:v>
                </c:pt>
                <c:pt idx="2">
                  <c:v>-12.6</c:v>
                </c:pt>
                <c:pt idx="3">
                  <c:v>1.2</c:v>
                </c:pt>
                <c:pt idx="4">
                  <c:v>19.899999999999999</c:v>
                </c:pt>
                <c:pt idx="5">
                  <c:v>1.9</c:v>
                </c:pt>
                <c:pt idx="6">
                  <c:v>3.4</c:v>
                </c:pt>
                <c:pt idx="7">
                  <c:v>1.9</c:v>
                </c:pt>
                <c:pt idx="8">
                  <c:v>0.5</c:v>
                </c:pt>
                <c:pt idx="9">
                  <c:v>7.7</c:v>
                </c:pt>
                <c:pt idx="10">
                  <c:v>0.6</c:v>
                </c:pt>
                <c:pt idx="11">
                  <c:v>-32.9</c:v>
                </c:pt>
                <c:pt idx="12">
                  <c:v>12.7</c:v>
                </c:pt>
                <c:pt idx="1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ABD-457E-9820-60942A439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počet skutků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543137752942174"/>
          <c:y val="0.12363333333333333"/>
          <c:w val="0.83069418611955503"/>
          <c:h val="0.641577952755905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'Kybernetická krim.'!$E$6</c:f>
              <c:strCache>
                <c:ptCount val="1"/>
                <c:pt idx="0">
                  <c:v>celková kriminalita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cat>
            <c:numRef>
              <c:f>'Kybernetická krim.'!$D$7:$D$22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'Kybernetická krim.'!$E$7:$E$22</c:f>
              <c:numCache>
                <c:formatCode>#,##0</c:formatCode>
                <c:ptCount val="15"/>
                <c:pt idx="0">
                  <c:v>317177</c:v>
                </c:pt>
                <c:pt idx="1">
                  <c:v>304528</c:v>
                </c:pt>
                <c:pt idx="2">
                  <c:v>325366</c:v>
                </c:pt>
                <c:pt idx="3">
                  <c:v>288660</c:v>
                </c:pt>
                <c:pt idx="4">
                  <c:v>247628</c:v>
                </c:pt>
                <c:pt idx="5">
                  <c:v>218162</c:v>
                </c:pt>
                <c:pt idx="6">
                  <c:v>202303</c:v>
                </c:pt>
                <c:pt idx="7">
                  <c:v>192405</c:v>
                </c:pt>
                <c:pt idx="8">
                  <c:v>199221</c:v>
                </c:pt>
                <c:pt idx="9">
                  <c:v>165525</c:v>
                </c:pt>
                <c:pt idx="10">
                  <c:v>153233</c:v>
                </c:pt>
                <c:pt idx="11">
                  <c:v>181991</c:v>
                </c:pt>
                <c:pt idx="12">
                  <c:v>181417</c:v>
                </c:pt>
                <c:pt idx="13">
                  <c:v>173322</c:v>
                </c:pt>
                <c:pt idx="14">
                  <c:v>170051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0D-49CA-AA56-3396C9A74C65}"/>
            </c:ext>
          </c:extLst>
        </c:ser>
        <c:ser>
          <c:idx val="1"/>
          <c:order val="1"/>
          <c:tx>
            <c:strRef>
              <c:f>'Kybernetická krim.'!$F$6</c:f>
              <c:strCache>
                <c:ptCount val="1"/>
                <c:pt idx="0">
                  <c:v>z toho KYBERNETICKÁ kriminalita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0,5%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60D-49CA-AA56-3396C9A74C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0,7 %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60D-49CA-AA56-3396C9A74C6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60D-49CA-AA56-3396C9A74C6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60D-49CA-AA56-3396C9A74C6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60D-49CA-AA56-3396C9A74C6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2,3%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60D-49CA-AA56-3396C9A74C6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2,8%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60D-49CA-AA56-3396C9A74C6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3,5%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60D-49CA-AA56-3396C9A74C6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4,2%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60D-49CA-AA56-3396C9A74C6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4,9%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60D-49CA-AA56-3396C9A74C6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6,2%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60D-49CA-AA56-3396C9A74C6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10,2%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60D-49CA-AA56-3396C9A74C6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10,8%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60D-49CA-AA56-3396C9A74C65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10,7%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760D-49CA-AA56-3396C9A74C6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12,4%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760D-49CA-AA56-3396C9A74C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CE3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'Kybernetická krim.'!$D$7:$D$22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'Kybernetická krim.'!$F$7:$F$22</c:f>
              <c:numCache>
                <c:formatCode>#,##0</c:formatCode>
                <c:ptCount val="15"/>
                <c:pt idx="0">
                  <c:v>1502</c:v>
                </c:pt>
                <c:pt idx="1">
                  <c:v>2195</c:v>
                </c:pt>
                <c:pt idx="2">
                  <c:v>3108</c:v>
                </c:pt>
                <c:pt idx="3">
                  <c:v>4348</c:v>
                </c:pt>
                <c:pt idx="4">
                  <c:v>5023</c:v>
                </c:pt>
                <c:pt idx="5">
                  <c:v>4990</c:v>
                </c:pt>
                <c:pt idx="6">
                  <c:v>5654</c:v>
                </c:pt>
                <c:pt idx="7">
                  <c:v>6815</c:v>
                </c:pt>
                <c:pt idx="8">
                  <c:v>8417</c:v>
                </c:pt>
                <c:pt idx="9">
                  <c:v>8073</c:v>
                </c:pt>
                <c:pt idx="10">
                  <c:v>9518</c:v>
                </c:pt>
                <c:pt idx="11">
                  <c:v>18554</c:v>
                </c:pt>
                <c:pt idx="12">
                  <c:v>19592</c:v>
                </c:pt>
                <c:pt idx="13">
                  <c:v>18495</c:v>
                </c:pt>
                <c:pt idx="14">
                  <c:v>21137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0D-49CA-AA56-3396C9A74C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830207199"/>
        <c:axId val="1830208863"/>
        <c:axId val="0"/>
      </c:bar3DChart>
      <c:catAx>
        <c:axId val="1830207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830208863"/>
        <c:crosses val="autoZero"/>
        <c:auto val="1"/>
        <c:lblAlgn val="ctr"/>
        <c:lblOffset val="100"/>
        <c:noMultiLvlLbl val="0"/>
      </c:catAx>
      <c:valAx>
        <c:axId val="1830208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83020719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15000">
          <a:srgbClr val="FFFFFF">
            <a:alpha val="34000"/>
          </a:srgbClr>
        </a:gs>
        <a:gs pos="29000">
          <a:srgbClr val="0094EA">
            <a:lumMod val="75000"/>
          </a:srgbClr>
        </a:gs>
        <a:gs pos="53000">
          <a:srgbClr val="FFFFFF">
            <a:alpha val="0"/>
          </a:srgbClr>
        </a:gs>
      </a:gsLst>
      <a:lin ang="16200000" scaled="1"/>
      <a:tileRect/>
    </a:gra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'Kybernetická krim.2'!$C$5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'Kybernetická krim.2'!$D$4:$Q$4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'Kybernetická krim.2'!$D$5:$Q$5</c:f>
              <c:numCache>
                <c:formatCode>#,##0</c:formatCode>
                <c:ptCount val="14"/>
                <c:pt idx="0">
                  <c:v>3181</c:v>
                </c:pt>
                <c:pt idx="1">
                  <c:v>2370</c:v>
                </c:pt>
                <c:pt idx="2">
                  <c:v>1083</c:v>
                </c:pt>
                <c:pt idx="3">
                  <c:v>945</c:v>
                </c:pt>
                <c:pt idx="4">
                  <c:v>535</c:v>
                </c:pt>
                <c:pt idx="5">
                  <c:v>1644</c:v>
                </c:pt>
                <c:pt idx="6">
                  <c:v>825</c:v>
                </c:pt>
                <c:pt idx="7">
                  <c:v>943</c:v>
                </c:pt>
                <c:pt idx="8">
                  <c:v>885</c:v>
                </c:pt>
                <c:pt idx="9">
                  <c:v>865</c:v>
                </c:pt>
                <c:pt idx="10">
                  <c:v>2086</c:v>
                </c:pt>
                <c:pt idx="11">
                  <c:v>1002</c:v>
                </c:pt>
                <c:pt idx="12">
                  <c:v>1247</c:v>
                </c:pt>
                <c:pt idx="13">
                  <c:v>1981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94-4F91-9ADD-DB23D3B6E4F4}"/>
            </c:ext>
          </c:extLst>
        </c:ser>
        <c:ser>
          <c:idx val="1"/>
          <c:order val="1"/>
          <c:tx>
            <c:strRef>
              <c:f>'Kybernetická krim.2'!$C$6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strRef>
              <c:f>'Kybernetická krim.2'!$D$4:$Q$4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'Kybernetická krim.2'!$D$6:$Q$6</c:f>
              <c:numCache>
                <c:formatCode>#,##0</c:formatCode>
                <c:ptCount val="14"/>
                <c:pt idx="0">
                  <c:v>2500</c:v>
                </c:pt>
                <c:pt idx="1">
                  <c:v>2058</c:v>
                </c:pt>
                <c:pt idx="2">
                  <c:v>920</c:v>
                </c:pt>
                <c:pt idx="3">
                  <c:v>956</c:v>
                </c:pt>
                <c:pt idx="4">
                  <c:v>481</c:v>
                </c:pt>
                <c:pt idx="5">
                  <c:v>1585</c:v>
                </c:pt>
                <c:pt idx="6">
                  <c:v>924</c:v>
                </c:pt>
                <c:pt idx="7">
                  <c:v>949</c:v>
                </c:pt>
                <c:pt idx="8">
                  <c:v>962</c:v>
                </c:pt>
                <c:pt idx="9">
                  <c:v>790</c:v>
                </c:pt>
                <c:pt idx="10">
                  <c:v>2051</c:v>
                </c:pt>
                <c:pt idx="11">
                  <c:v>1021</c:v>
                </c:pt>
                <c:pt idx="12">
                  <c:v>1336</c:v>
                </c:pt>
                <c:pt idx="13">
                  <c:v>1962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94-4F91-9ADD-DB23D3B6E4F4}"/>
            </c:ext>
          </c:extLst>
        </c:ser>
        <c:ser>
          <c:idx val="2"/>
          <c:order val="2"/>
          <c:tx>
            <c:strRef>
              <c:f>'Kybernetická krim.2'!$C$7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strRef>
              <c:f>'Kybernetická krim.2'!$D$4:$Q$4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'Kybernetická krim.2'!$D$7:$Q$7</c:f>
              <c:numCache>
                <c:formatCode>#,##0</c:formatCode>
                <c:ptCount val="14"/>
                <c:pt idx="0">
                  <c:v>2699</c:v>
                </c:pt>
                <c:pt idx="1">
                  <c:v>2542</c:v>
                </c:pt>
                <c:pt idx="2" formatCode="General">
                  <c:v>906</c:v>
                </c:pt>
                <c:pt idx="3" formatCode="General">
                  <c:v>896</c:v>
                </c:pt>
                <c:pt idx="4" formatCode="General">
                  <c:v>716</c:v>
                </c:pt>
                <c:pt idx="5">
                  <c:v>2063</c:v>
                </c:pt>
                <c:pt idx="6">
                  <c:v>1054</c:v>
                </c:pt>
                <c:pt idx="7">
                  <c:v>1058</c:v>
                </c:pt>
                <c:pt idx="8">
                  <c:v>1065</c:v>
                </c:pt>
                <c:pt idx="9" formatCode="General">
                  <c:v>684</c:v>
                </c:pt>
                <c:pt idx="10">
                  <c:v>2570</c:v>
                </c:pt>
                <c:pt idx="11" formatCode="General">
                  <c:v>974</c:v>
                </c:pt>
                <c:pt idx="12">
                  <c:v>1585</c:v>
                </c:pt>
                <c:pt idx="13">
                  <c:v>2325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94-4F91-9ADD-DB23D3B6E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30"/>
        <c:axId val="299280976"/>
        <c:axId val="299285552"/>
      </c:bar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'Celková objasněnost'!$D$5</c:f>
              <c:strCache>
                <c:ptCount val="1"/>
                <c:pt idx="0">
                  <c:v>objasněnost celkem v %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019031761802238E-2"/>
                  <c:y val="-2.5055924880702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6E-4A17-B9B7-78F9D8621571}"/>
                </c:ext>
              </c:extLst>
            </c:dLbl>
            <c:dLbl>
              <c:idx val="1"/>
              <c:layout>
                <c:manualLayout>
                  <c:x val="2.1248337010894375E-2"/>
                  <c:y val="-2.1476507040602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6E-4A17-B9B7-78F9D8621571}"/>
                </c:ext>
              </c:extLst>
            </c:dLbl>
            <c:dLbl>
              <c:idx val="2"/>
              <c:layout>
                <c:manualLayout>
                  <c:x val="2.6560421263617968E-2"/>
                  <c:y val="-2.5055924880702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6E-4A17-B9B7-78F9D8621571}"/>
                </c:ext>
              </c:extLst>
            </c:dLbl>
            <c:dLbl>
              <c:idx val="3"/>
              <c:layout>
                <c:manualLayout>
                  <c:x val="2.1248391849489848E-2"/>
                  <c:y val="-2.5453652949357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6E-4A17-B9B7-78F9D8621571}"/>
                </c:ext>
              </c:extLst>
            </c:dLbl>
            <c:dLbl>
              <c:idx val="4"/>
              <c:layout>
                <c:manualLayout>
                  <c:x val="2.1248337010894243E-2"/>
                  <c:y val="-2.5055924880702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6E-4A17-B9B7-78F9D86215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'Celková objasněnost'!$E$4:$J$4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'Celková objasněnost'!$E$5:$J$5</c:f>
              <c:numCache>
                <c:formatCode>0.0%</c:formatCode>
                <c:ptCount val="5"/>
                <c:pt idx="0">
                  <c:v>0.57299999999999995</c:v>
                </c:pt>
                <c:pt idx="1">
                  <c:v>0.52900000000000003</c:v>
                </c:pt>
                <c:pt idx="2">
                  <c:v>0.55400000000000005</c:v>
                </c:pt>
                <c:pt idx="3">
                  <c:v>0.54700000000000004</c:v>
                </c:pt>
                <c:pt idx="4">
                  <c:v>0.55900000000000005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6E-4A17-B9B7-78F9D86215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'Struktura stíhaných fyz. osob'!$D$7</c:f>
              <c:strCache>
                <c:ptCount val="1"/>
                <c:pt idx="0">
                  <c:v>počet</c:v>
                </c:pt>
              </c:strCache>
            </c:strRef>
          </c:tx>
          <c:spPr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Pt>
            <c:idx val="0"/>
            <c:bubble3D val="0"/>
            <c:spPr>
              <a:solidFill>
                <a:srgbClr val="0F6FC6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1-FBF6-4574-BE85-A51E68EFF0B1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FBF6-4574-BE85-A51E68EFF0B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5-FBF6-4574-BE85-A51E68EFF0B1}"/>
              </c:ext>
            </c:extLst>
          </c:dPt>
          <c:dLbls>
            <c:dLbl>
              <c:idx val="0"/>
              <c:layout>
                <c:manualLayout>
                  <c:x val="0.28504122497055362"/>
                  <c:y val="-0.1176715988821319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8760C9D-9E45-42AD-A1BD-0A32DC26D340}" type="CATEGORYNAME">
                      <a:rPr lang="en-US" sz="1100" b="1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sz="1100" b="1" baseline="0">
                        <a:solidFill>
                          <a:schemeClr val="bg1"/>
                        </a:solidFill>
                      </a:rPr>
                      <a:t>; </a:t>
                    </a:r>
                    <a:fld id="{DC4B2C86-AFDD-48D7-9FE4-4D821D859A4E}" type="VALUE">
                      <a:rPr lang="en-US" sz="1100" b="1" baseline="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sz="1100" b="1" baseline="0">
                        <a:solidFill>
                          <a:schemeClr val="bg1"/>
                        </a:solidFill>
                      </a:rPr>
                      <a:t>; </a:t>
                    </a:r>
                    <a:br>
                      <a:rPr lang="en-US" sz="1100" b="1" baseline="0">
                        <a:solidFill>
                          <a:schemeClr val="bg1"/>
                        </a:solidFill>
                      </a:rPr>
                    </a:br>
                    <a:fld id="{E4A060BA-70D7-4173-A954-D3916C256A0C}" type="PERCENTAGE">
                      <a:rPr lang="en-US" sz="1100" b="1" baseline="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sz="1100" b="1" baseline="0">
                      <a:solidFill>
                        <a:schemeClr val="bg1"/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874182688294706"/>
                      <c:h val="0.171879953678523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BF6-4574-BE85-A51E68EFF0B1}"/>
                </c:ext>
              </c:extLst>
            </c:dLbl>
            <c:dLbl>
              <c:idx val="1"/>
              <c:layout>
                <c:manualLayout>
                  <c:x val="3.4157832744405092E-2"/>
                  <c:y val="-4.743054683354644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D85DAE4-DEA7-4AA0-B42C-2F5A716A92D1}" type="CATEGORYNAME">
                      <a:rPr lang="pl-PL" sz="110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pl-PL" sz="1100" baseline="0"/>
                      <a:t>;</a:t>
                    </a:r>
                    <a:br>
                      <a:rPr lang="pl-PL" sz="1100" baseline="0"/>
                    </a:br>
                    <a:fld id="{DFB00E34-C79A-4B49-8731-1110804B9B62}" type="VALUE">
                      <a:rPr lang="pl-PL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pl-PL" sz="1100" baseline="0"/>
                      <a:t>; </a:t>
                    </a:r>
                    <a:br>
                      <a:rPr lang="pl-PL" sz="1100" baseline="0"/>
                    </a:br>
                    <a:fld id="{1F388929-9335-4BCF-BAED-B449C41CC2A8}" type="PERCENTAGE">
                      <a:rPr lang="pl-PL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pl-PL" sz="1100" baseline="0"/>
                  </a:p>
                </c:rich>
              </c:tx>
              <c:numFmt formatCode="0.0%" sourceLinked="0"/>
              <c:spPr>
                <a:xfrm>
                  <a:off x="4010223" y="1006721"/>
                  <a:ext cx="1030908" cy="779365"/>
                </a:xfrm>
                <a:solidFill>
                  <a:srgbClr val="A6A6A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2109"/>
                        <a:gd name="adj2" fmla="val 33930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184673028945587"/>
                      <c:h val="0.1734471488666675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BF6-4574-BE85-A51E68EFF0B1}"/>
                </c:ext>
              </c:extLst>
            </c:dLbl>
            <c:dLbl>
              <c:idx val="2"/>
              <c:layout>
                <c:manualLayout>
                  <c:x val="3.0624263839811542E-2"/>
                  <c:y val="5.621444763078251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ED1EA19-AD03-4B45-BCE0-DB304DB22C1A}" type="CATEGORYNAME">
                      <a:rPr lang="en-US" sz="110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sz="1100" baseline="0"/>
                      <a:t>; </a:t>
                    </a:r>
                    <a:br>
                      <a:rPr lang="en-US" sz="1100" baseline="0"/>
                    </a:br>
                    <a:fld id="{8EC18B40-D109-42CF-A601-F826C2A02BFA}" type="VALUE">
                      <a:rPr lang="en-US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sz="1100" baseline="0"/>
                      <a:t>; </a:t>
                    </a:r>
                    <a:br>
                      <a:rPr lang="en-US" sz="1100" baseline="0"/>
                    </a:br>
                    <a:fld id="{20A98446-DEBF-4A89-B4B8-3AD674061FF8}" type="PERCENTAGE">
                      <a:rPr lang="en-US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sz="1100" baseline="0"/>
                  </a:p>
                </c:rich>
              </c:tx>
              <c:numFmt formatCode="0.0%" sourceLinked="0"/>
              <c:spPr>
                <a:solidFill>
                  <a:srgbClr val="FFC00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448012019698951"/>
                      <c:h val="0.183987331861949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BF6-4574-BE85-A51E68EFF0B1}"/>
                </c:ext>
              </c:extLst>
            </c:dLbl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'Struktura stíhaných fyz. osob'!$C$8:$C$10</c:f>
              <c:strCache>
                <c:ptCount val="3"/>
                <c:pt idx="0">
                  <c:v>občané ČR</c:v>
                </c:pt>
                <c:pt idx="1">
                  <c:v>ostatní cizinci</c:v>
                </c:pt>
                <c:pt idx="2">
                  <c:v>občané Ukrajiny</c:v>
                </c:pt>
              </c:strCache>
            </c:strRef>
          </c:cat>
          <c:val>
            <c:numRef>
              <c:f>'Struktura stíhaných fyz. osob'!$D$8:$D$10</c:f>
              <c:numCache>
                <c:formatCode>#,##0</c:formatCode>
                <c:ptCount val="3"/>
                <c:pt idx="0">
                  <c:v>66360</c:v>
                </c:pt>
                <c:pt idx="1">
                  <c:v>5271</c:v>
                </c:pt>
                <c:pt idx="2">
                  <c:v>3842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F6-4574-BE85-A51E68EFF0B1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11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'Vývoj reg. a obj. krim.'!$B$4</c:f>
              <c:strCache>
                <c:ptCount val="1"/>
                <c:pt idx="0">
                  <c:v>registrováno celkem</c:v>
                </c:pt>
              </c:strCache>
            </c:strRef>
          </c:tx>
          <c:spPr>
            <a:ln w="44450" cap="rnd">
              <a:solidFill>
                <a:srgbClr val="0F6FC6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F6FC6"/>
              </a:solidFill>
              <a:ln w="9525">
                <a:solidFill>
                  <a:srgbClr val="0F6FC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marker>
          <c:dLbls>
            <c:dLbl>
              <c:idx val="4"/>
              <c:layout>
                <c:manualLayout>
                  <c:x val="-3.2940418679549117E-2"/>
                  <c:y val="-5.71221981200288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70-47FC-B14D-473BE2170F9A}"/>
                </c:ext>
              </c:extLst>
            </c:dLbl>
            <c:dLbl>
              <c:idx val="5"/>
              <c:layout>
                <c:manualLayout>
                  <c:x val="-3.5516908212560386E-2"/>
                  <c:y val="-4.8445408532176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70-47FC-B14D-473BE2170F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F6FC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'Vývoj reg. a obj. krim.'!$C$3:$S$3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reg. a obj. krim.'!$C$4:$S$4</c:f>
              <c:numCache>
                <c:formatCode>#,##0</c:formatCode>
                <c:ptCount val="10"/>
                <c:pt idx="0">
                  <c:v>218162</c:v>
                </c:pt>
                <c:pt idx="1">
                  <c:v>202303</c:v>
                </c:pt>
                <c:pt idx="2">
                  <c:v>192405</c:v>
                </c:pt>
                <c:pt idx="3">
                  <c:v>199221</c:v>
                </c:pt>
                <c:pt idx="4">
                  <c:v>165525</c:v>
                </c:pt>
                <c:pt idx="5">
                  <c:v>153233</c:v>
                </c:pt>
                <c:pt idx="6">
                  <c:v>181991</c:v>
                </c:pt>
                <c:pt idx="7">
                  <c:v>181417</c:v>
                </c:pt>
                <c:pt idx="8">
                  <c:v>173322</c:v>
                </c:pt>
                <c:pt idx="9">
                  <c:v>170051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70-47FC-B14D-473BE2170F9A}"/>
            </c:ext>
          </c:extLst>
        </c:ser>
        <c:ser>
          <c:idx val="2"/>
          <c:order val="1"/>
          <c:tx>
            <c:strRef>
              <c:f>'Vývoj reg. a obj. krim.'!$B$5</c:f>
              <c:strCache>
                <c:ptCount val="1"/>
                <c:pt idx="0">
                  <c:v>rozdíl oproti předch. r.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cat>
            <c:numRef>
              <c:f>'Vývoj reg. a obj. krim.'!$C$3:$S$3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reg. a obj. krim.'!$C$5:$S$5</c:f>
              <c:numCache>
                <c:formatCode>#,##0</c:formatCode>
                <c:ptCount val="10"/>
                <c:pt idx="0">
                  <c:v>-29466</c:v>
                </c:pt>
                <c:pt idx="1">
                  <c:v>-15859</c:v>
                </c:pt>
                <c:pt idx="2">
                  <c:v>-9898</c:v>
                </c:pt>
                <c:pt idx="3">
                  <c:v>6816</c:v>
                </c:pt>
                <c:pt idx="4">
                  <c:v>-33696</c:v>
                </c:pt>
                <c:pt idx="5">
                  <c:v>-12292</c:v>
                </c:pt>
                <c:pt idx="6">
                  <c:v>28758</c:v>
                </c:pt>
                <c:pt idx="7">
                  <c:v>-574</c:v>
                </c:pt>
                <c:pt idx="8">
                  <c:v>-8095</c:v>
                </c:pt>
                <c:pt idx="9">
                  <c:v>-3271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370-47FC-B14D-473BE2170F9A}"/>
            </c:ext>
          </c:extLst>
        </c:ser>
        <c:ser>
          <c:idx val="3"/>
          <c:order val="2"/>
          <c:tx>
            <c:strRef>
              <c:f>'Vývoj reg. a obj. krim.'!$B$6</c:f>
              <c:strCache>
                <c:ptCount val="1"/>
                <c:pt idx="0">
                  <c:v>rozdíl v %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cat>
            <c:numRef>
              <c:f>'Vývoj reg. a obj. krim.'!$C$3:$S$3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reg. a obj. krim.'!$C$6:$S$6</c:f>
              <c:numCache>
                <c:formatCode>#\ ##0.0</c:formatCode>
                <c:ptCount val="10"/>
                <c:pt idx="0">
                  <c:v>-11.9</c:v>
                </c:pt>
                <c:pt idx="1">
                  <c:v>-7.3</c:v>
                </c:pt>
                <c:pt idx="2">
                  <c:v>-4.9000000000000004</c:v>
                </c:pt>
                <c:pt idx="3">
                  <c:v>3.5</c:v>
                </c:pt>
                <c:pt idx="4">
                  <c:v>-16.899999999999999</c:v>
                </c:pt>
                <c:pt idx="5">
                  <c:v>-7.4</c:v>
                </c:pt>
                <c:pt idx="6">
                  <c:v>18.8</c:v>
                </c:pt>
                <c:pt idx="7">
                  <c:v>-0.3</c:v>
                </c:pt>
                <c:pt idx="8">
                  <c:v>-4.5</c:v>
                </c:pt>
                <c:pt idx="9">
                  <c:v>-1.9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370-47FC-B14D-473BE2170F9A}"/>
            </c:ext>
          </c:extLst>
        </c:ser>
        <c:ser>
          <c:idx val="4"/>
          <c:order val="3"/>
          <c:tx>
            <c:strRef>
              <c:f>'Vývoj reg. a obj. krim.'!$B$7</c:f>
              <c:strCache>
                <c:ptCount val="1"/>
                <c:pt idx="0">
                  <c:v>objasněno celkem</c:v>
                </c:pt>
              </c:strCache>
            </c:strRef>
          </c:tx>
          <c:spPr>
            <a:ln w="44450" cap="rnd">
              <a:solidFill>
                <a:srgbClr val="A6A6A6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A6A6A6"/>
              </a:solidFill>
              <a:ln w="9525">
                <a:solidFill>
                  <a:srgbClr val="A6A6A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reg. a obj. krim.'!$C$3:$S$3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reg. a obj. krim.'!$C$7:$S$7</c:f>
              <c:numCache>
                <c:formatCode>#,##0</c:formatCode>
                <c:ptCount val="10"/>
                <c:pt idx="0">
                  <c:v>116117</c:v>
                </c:pt>
                <c:pt idx="1">
                  <c:v>107920</c:v>
                </c:pt>
                <c:pt idx="2">
                  <c:v>105710</c:v>
                </c:pt>
                <c:pt idx="3">
                  <c:v>105994</c:v>
                </c:pt>
                <c:pt idx="4">
                  <c:v>93140</c:v>
                </c:pt>
                <c:pt idx="5">
                  <c:v>87744</c:v>
                </c:pt>
                <c:pt idx="6">
                  <c:v>96229</c:v>
                </c:pt>
                <c:pt idx="7">
                  <c:v>100447</c:v>
                </c:pt>
                <c:pt idx="8">
                  <c:v>94893</c:v>
                </c:pt>
                <c:pt idx="9">
                  <c:v>95002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370-47FC-B14D-473BE2170F9A}"/>
            </c:ext>
          </c:extLst>
        </c:ser>
        <c:ser>
          <c:idx val="5"/>
          <c:order val="4"/>
          <c:tx>
            <c:strRef>
              <c:f>'Vývoj reg. a obj. krim.'!$B$8</c:f>
              <c:strCache>
                <c:ptCount val="1"/>
                <c:pt idx="0">
                  <c:v>rozdíl oproti předch. r.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cat>
            <c:numRef>
              <c:f>'Vývoj reg. a obj. krim.'!$C$3:$S$3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reg. a obj. krim.'!$C$8:$S$8</c:f>
              <c:numCache>
                <c:formatCode>#,##0</c:formatCode>
                <c:ptCount val="10"/>
                <c:pt idx="0">
                  <c:v>-9966</c:v>
                </c:pt>
                <c:pt idx="1">
                  <c:v>-8197</c:v>
                </c:pt>
                <c:pt idx="2">
                  <c:v>-2210</c:v>
                </c:pt>
                <c:pt idx="3">
                  <c:v>284</c:v>
                </c:pt>
                <c:pt idx="4">
                  <c:v>-12854</c:v>
                </c:pt>
                <c:pt idx="5">
                  <c:v>-5396</c:v>
                </c:pt>
                <c:pt idx="6">
                  <c:v>8485</c:v>
                </c:pt>
                <c:pt idx="7">
                  <c:v>4218</c:v>
                </c:pt>
                <c:pt idx="8">
                  <c:v>-5554</c:v>
                </c:pt>
                <c:pt idx="9">
                  <c:v>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370-47FC-B14D-473BE2170F9A}"/>
            </c:ext>
          </c:extLst>
        </c:ser>
        <c:ser>
          <c:idx val="1"/>
          <c:order val="5"/>
          <c:tx>
            <c:strRef>
              <c:f>'Vývoj reg. a obj. krim.'!$B$9</c:f>
              <c:strCache>
                <c:ptCount val="1"/>
                <c:pt idx="0">
                  <c:v>rozdíl v %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elete val="1"/>
          </c:dLbls>
          <c:cat>
            <c:numRef>
              <c:f>'Vývoj reg. a obj. krim.'!$C$3:$S$3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'Vývoj reg. a obj. krim.'!$C$9:$S$9</c:f>
              <c:numCache>
                <c:formatCode>0.0</c:formatCode>
                <c:ptCount val="10"/>
                <c:pt idx="0">
                  <c:v>-7.9</c:v>
                </c:pt>
                <c:pt idx="1">
                  <c:v>-7.1</c:v>
                </c:pt>
                <c:pt idx="2">
                  <c:v>-2</c:v>
                </c:pt>
                <c:pt idx="3">
                  <c:v>0.3</c:v>
                </c:pt>
                <c:pt idx="4">
                  <c:v>-12.1</c:v>
                </c:pt>
                <c:pt idx="5">
                  <c:v>-5.8</c:v>
                </c:pt>
                <c:pt idx="6">
                  <c:v>9.6999999999999993</c:v>
                </c:pt>
                <c:pt idx="7">
                  <c:v>4.4000000000000004</c:v>
                </c:pt>
                <c:pt idx="8">
                  <c:v>-5.5</c:v>
                </c:pt>
                <c:pt idx="9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370-47FC-B14D-473BE2170F9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78021488"/>
        <c:axId val="878012752"/>
      </c:lineChart>
      <c:catAx>
        <c:axId val="87802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8012752"/>
        <c:crosses val="autoZero"/>
        <c:auto val="1"/>
        <c:lblAlgn val="ctr"/>
        <c:lblOffset val="100"/>
        <c:noMultiLvlLbl val="0"/>
      </c:catAx>
      <c:valAx>
        <c:axId val="8780127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8780214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'Struktura stíhaných fyz. osob'!$D$38</c:f>
              <c:strCache>
                <c:ptCount val="1"/>
                <c:pt idx="0">
                  <c:v>počet</c:v>
                </c:pt>
              </c:strCache>
            </c:strRef>
          </c:tx>
          <c:spPr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Pt>
            <c:idx val="0"/>
            <c:bubble3D val="0"/>
            <c:spPr>
              <a:solidFill>
                <a:srgbClr val="0F6FC6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1-3E2F-4660-9EE2-15C17CC9824D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3E2F-4660-9EE2-15C17CC9824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5-3E2F-4660-9EE2-15C17CC9824D}"/>
              </c:ext>
            </c:extLst>
          </c:dPt>
          <c:dLbls>
            <c:dLbl>
              <c:idx val="0"/>
              <c:layout>
                <c:manualLayout>
                  <c:x val="0.2708240617119122"/>
                  <c:y val="-0.13527833111996451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35CFFE6-5B7B-4003-A2A1-FFF9428C3A22}" type="CATEGORYNAME">
                      <a:rPr lang="en-US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baseline="0"/>
                      <a:t>; </a:t>
                    </a:r>
                    <a:fld id="{57C89ED1-8EF1-4848-A8EA-D8F60483BF0D}" type="VALUE">
                      <a:rPr lang="en-US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baseline="0"/>
                      <a:t>; </a:t>
                    </a:r>
                    <a:br>
                      <a:rPr lang="en-US" baseline="0"/>
                    </a:br>
                    <a:fld id="{4866921A-B231-41F5-8719-1949FABD7136}" type="PERCENTAGE">
                      <a:rPr lang="en-US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baseline="0"/>
                  </a:p>
                </c:rich>
              </c:tx>
              <c:numFmt formatCode="0.0%" sourceLinked="0"/>
              <c:spPr>
                <a:solidFill>
                  <a:srgbClr val="0F6FC6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809060228452751"/>
                      <c:h val="0.152144200973882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E2F-4660-9EE2-15C17CC9824D}"/>
                </c:ext>
              </c:extLst>
            </c:dLbl>
            <c:dLbl>
              <c:idx val="1"/>
              <c:layout>
                <c:manualLayout>
                  <c:x val="2.4727414330218161E-2"/>
                  <c:y val="-4.392139774236385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4557A41-B7B1-465C-9841-F897554EFB40}" type="CATEGORYNAME">
                      <a:rPr lang="pl-PL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pl-PL" baseline="0"/>
                      <a:t>; </a:t>
                    </a:r>
                    <a:fld id="{906715C6-9710-4DBB-A2A0-633DED322B03}" type="VALUE">
                      <a:rPr lang="pl-PL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pl-PL" baseline="0"/>
                      <a:t>;</a:t>
                    </a:r>
                    <a:br>
                      <a:rPr lang="pl-PL" baseline="0"/>
                    </a:br>
                    <a:r>
                      <a:rPr lang="pl-PL" baseline="0"/>
                      <a:t> </a:t>
                    </a:r>
                    <a:fld id="{96B9F7DA-5ED3-47FD-A438-D86F185FCE65}" type="PERCENTAGE">
                      <a:rPr lang="pl-PL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pl-PL" baseline="0"/>
                  </a:p>
                </c:rich>
              </c:tx>
              <c:numFmt formatCode="0.0%" sourceLinked="0"/>
              <c:spPr>
                <a:solidFill>
                  <a:srgbClr val="A6A6A6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129506008010681"/>
                      <c:h val="0.166374501992031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E2F-4660-9EE2-15C17CC9824D}"/>
                </c:ext>
              </c:extLst>
            </c:dLbl>
            <c:dLbl>
              <c:idx val="2"/>
              <c:layout>
                <c:manualLayout>
                  <c:x val="2.6910881174899759E-2"/>
                  <c:y val="5.621956617972541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004B616-115C-4EB7-9DAE-D19196352DC9}" type="CATEGORYNAME">
                      <a:rPr lang="en-US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baseline="0"/>
                      <a:t>; </a:t>
                    </a:r>
                    <a:br>
                      <a:rPr lang="en-US" baseline="0"/>
                    </a:br>
                    <a:fld id="{4399A328-8019-47A5-B0EE-B0F852437716}" type="VALUE">
                      <a:rPr lang="en-US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baseline="0"/>
                      <a:t>; </a:t>
                    </a:r>
                    <a:br>
                      <a:rPr lang="en-US" baseline="0"/>
                    </a:br>
                    <a:fld id="{95B25A24-4E94-44D0-8110-1980748E1DFD}" type="PERCENTAGE">
                      <a:rPr lang="en-US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baseline="0"/>
                  </a:p>
                </c:rich>
              </c:tx>
              <c:numFmt formatCode="0.0%" sourceLinked="0"/>
              <c:spPr>
                <a:solidFill>
                  <a:srgbClr val="FFC00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513332591603616"/>
                      <c:h val="0.169092518813634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E2F-4660-9EE2-15C17CC9824D}"/>
                </c:ext>
              </c:extLst>
            </c:dLbl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'Struktura stíhaných fyz. osob'!$C$39:$C$41</c:f>
              <c:strCache>
                <c:ptCount val="3"/>
                <c:pt idx="0">
                  <c:v>občané ČR</c:v>
                </c:pt>
                <c:pt idx="1">
                  <c:v>ostatní cizinci</c:v>
                </c:pt>
                <c:pt idx="2">
                  <c:v>občané Ukrajiny</c:v>
                </c:pt>
              </c:strCache>
            </c:strRef>
          </c:cat>
          <c:val>
            <c:numRef>
              <c:f>'Struktura stíhaných fyz. osob'!$D$39:$D$41</c:f>
              <c:numCache>
                <c:formatCode>#,##0</c:formatCode>
                <c:ptCount val="3"/>
                <c:pt idx="0">
                  <c:v>65866</c:v>
                </c:pt>
                <c:pt idx="1">
                  <c:v>5002</c:v>
                </c:pt>
                <c:pt idx="2">
                  <c:v>4025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E2F-4660-9EE2-15C17CC9824D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11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'Struktura stíhaných fyz. osob'!$C$8:$C$15</c:f>
              <c:strCache>
                <c:ptCount val="8"/>
                <c:pt idx="0">
                  <c:v>Osoby ve škole (neadresně)</c:v>
                </c:pt>
                <c:pt idx="1">
                  <c:v>Spolužáci</c:v>
                </c:pt>
                <c:pt idx="2">
                  <c:v>Konkrétní spolužák</c:v>
                </c:pt>
                <c:pt idx="3">
                  <c:v>Neselektivní/kdokoliv</c:v>
                </c:pt>
                <c:pt idx="4">
                  <c:v>Konkrétní pedagog</c:v>
                </c:pt>
                <c:pt idx="5">
                  <c:v>Ostatní</c:v>
                </c:pt>
                <c:pt idx="6">
                  <c:v>Spolužáci a učitelé (konkrétně)</c:v>
                </c:pt>
                <c:pt idx="7">
                  <c:v>Vyučující neadresně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1-5219-470F-9854-F33F5A0D4650}"/>
              </c:ext>
            </c:extLst>
          </c:dPt>
          <c:dPt>
            <c:idx val="1"/>
            <c:invertIfNegative val="0"/>
            <c:bubble3D val="0"/>
            <c:spPr>
              <a:solidFill>
                <a:srgbClr val="0F6FC6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5219-470F-9854-F33F5A0D4650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5-5219-470F-9854-F33F5A0D4650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7-5219-470F-9854-F33F5A0D4650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9-5219-470F-9854-F33F5A0D4650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B-5219-470F-9854-F33F5A0D4650}"/>
              </c:ext>
            </c:extLst>
          </c:dPt>
          <c:dPt>
            <c:idx val="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D-5219-470F-9854-F33F5A0D4650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F-5219-470F-9854-F33F5A0D4650}"/>
              </c:ext>
            </c:extLst>
          </c:dPt>
          <c:cat>
            <c:strRef>
              <c:f>'Struktura stíhaných fyz. osob'!$C$8:$C$15</c:f>
              <c:strCache>
                <c:ptCount val="8"/>
                <c:pt idx="0">
                  <c:v>Osoby ve škole (neadresně)</c:v>
                </c:pt>
                <c:pt idx="1">
                  <c:v>Spolužáci</c:v>
                </c:pt>
                <c:pt idx="2">
                  <c:v>Konkrétní spolužák</c:v>
                </c:pt>
                <c:pt idx="3">
                  <c:v>Neselektivní/kdokoliv</c:v>
                </c:pt>
                <c:pt idx="4">
                  <c:v>Konkrétní pedagog</c:v>
                </c:pt>
                <c:pt idx="5">
                  <c:v>Ostatní</c:v>
                </c:pt>
                <c:pt idx="6">
                  <c:v>Spolužáci a učitelé (konkrétně)</c:v>
                </c:pt>
                <c:pt idx="7">
                  <c:v>Vyučující neadresně</c:v>
                </c:pt>
              </c:strCache>
            </c:strRef>
          </c:cat>
          <c:val>
            <c:numRef>
              <c:f>'Struktura stíhaných fyz. osob'!$D$8:$D$15</c:f>
              <c:numCache>
                <c:formatCode>General</c:formatCode>
                <c:ptCount val="8"/>
                <c:pt idx="0">
                  <c:v>100</c:v>
                </c:pt>
                <c:pt idx="1">
                  <c:v>62</c:v>
                </c:pt>
                <c:pt idx="2">
                  <c:v>36</c:v>
                </c:pt>
                <c:pt idx="3">
                  <c:v>24</c:v>
                </c:pt>
                <c:pt idx="4">
                  <c:v>26</c:v>
                </c:pt>
                <c:pt idx="5">
                  <c:v>11</c:v>
                </c:pt>
                <c:pt idx="6">
                  <c:v>8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219-470F-9854-F33F5A0D4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97402495"/>
        <c:axId val="1465680656"/>
      </c:barChart>
      <c:catAx>
        <c:axId val="10974024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65680656"/>
        <c:crosses val="autoZero"/>
        <c:auto val="1"/>
        <c:lblAlgn val="ctr"/>
        <c:lblOffset val="100"/>
        <c:noMultiLvlLbl val="0"/>
      </c:catAx>
      <c:valAx>
        <c:axId val="146568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7402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'Struktura stíhaných fyz. osob'!$C$8:$C$12</c:f>
              <c:strCache>
                <c:ptCount val="5"/>
                <c:pt idx="0">
                  <c:v>Beze zbraně</c:v>
                </c:pt>
                <c:pt idx="1">
                  <c:v>Chladná zbraň</c:v>
                </c:pt>
                <c:pt idx="2">
                  <c:v>Střelná zbraň kat. A - D</c:v>
                </c:pt>
                <c:pt idx="3">
                  <c:v>Maketa zbraně</c:v>
                </c:pt>
                <c:pt idx="4">
                  <c:v>Verbální výhrůžka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1-DA1C-4E85-860B-CED5C08ABC10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DA1C-4E85-860B-CED5C08ABC10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5-DA1C-4E85-860B-CED5C08ABC1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7-DA1C-4E85-860B-CED5C08ABC10}"/>
              </c:ext>
            </c:extLst>
          </c:dPt>
          <c:cat>
            <c:strRef>
              <c:f>'Struktura stíhaných fyz. osob'!$C$8:$C$12</c:f>
              <c:strCache>
                <c:ptCount val="5"/>
                <c:pt idx="0">
                  <c:v>Beze zbraně</c:v>
                </c:pt>
                <c:pt idx="1">
                  <c:v>Chladná zbraň</c:v>
                </c:pt>
                <c:pt idx="2">
                  <c:v>Střelná zbraň kat. A - D</c:v>
                </c:pt>
                <c:pt idx="3">
                  <c:v>Maketa zbraně</c:v>
                </c:pt>
                <c:pt idx="4">
                  <c:v>Verbální výhrůžka</c:v>
                </c:pt>
              </c:strCache>
            </c:strRef>
          </c:cat>
          <c:val>
            <c:numRef>
              <c:f>'Struktura stíhaných fyz. osob'!$D$8:$D$12</c:f>
              <c:numCache>
                <c:formatCode>#,##0</c:formatCode>
                <c:ptCount val="5"/>
                <c:pt idx="0">
                  <c:v>208</c:v>
                </c:pt>
                <c:pt idx="1">
                  <c:v>16</c:v>
                </c:pt>
                <c:pt idx="2">
                  <c:v>10</c:v>
                </c:pt>
                <c:pt idx="3">
                  <c:v>2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A1C-4E85-860B-CED5C08AB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97402495"/>
        <c:axId val="1465680656"/>
      </c:barChart>
      <c:catAx>
        <c:axId val="10974024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65680656"/>
        <c:crosses val="autoZero"/>
        <c:auto val="1"/>
        <c:lblAlgn val="ctr"/>
        <c:lblOffset val="100"/>
        <c:noMultiLvlLbl val="0"/>
      </c:catAx>
      <c:valAx>
        <c:axId val="146568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7402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'Struktura stíhaných fyz. osob'!$D$7</c:f>
              <c:strCache>
                <c:ptCount val="1"/>
                <c:pt idx="0">
                  <c:v>počet</c:v>
                </c:pt>
              </c:strCache>
            </c:strRef>
          </c:tx>
          <c:spPr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1-A632-4EA7-9167-789A8BCDF8A0}"/>
              </c:ext>
            </c:extLst>
          </c:dPt>
          <c:dPt>
            <c:idx val="1"/>
            <c:bubble3D val="0"/>
            <c:spPr>
              <a:solidFill>
                <a:srgbClr val="0F6FC6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3-A632-4EA7-9167-789A8BCDF8A0}"/>
              </c:ext>
            </c:extLst>
          </c:dPt>
          <c:dPt>
            <c:idx val="2"/>
            <c:bubble3D val="0"/>
            <c:spPr>
              <a:solidFill>
                <a:srgbClr val="B0B0B0"/>
              </a:solidFill>
              <a:ln>
                <a:noFill/>
              </a:ln>
              <a:effectLst/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  <c:extLst>
              <c:ext xmlns:c16="http://schemas.microsoft.com/office/drawing/2014/chart" uri="{C3380CC4-5D6E-409C-BE32-E72D297353CC}">
                <c16:uniqueId val="{00000005-A632-4EA7-9167-789A8BCDF8A0}"/>
              </c:ext>
            </c:extLst>
          </c:dPt>
          <c:dLbls>
            <c:dLbl>
              <c:idx val="0"/>
              <c:layout>
                <c:manualLayout>
                  <c:x val="0.28504122497055362"/>
                  <c:y val="-0.1176715988821319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8760C9D-9E45-42AD-A1BD-0A32DC26D340}" type="CATEGORYNAME">
                      <a:rPr lang="en-US" sz="1100" b="1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sz="1100" b="1" baseline="0">
                        <a:solidFill>
                          <a:schemeClr val="bg1"/>
                        </a:solidFill>
                      </a:rPr>
                      <a:t>; </a:t>
                    </a:r>
                    <a:fld id="{DC4B2C86-AFDD-48D7-9FE4-4D821D859A4E}" type="VALUE">
                      <a:rPr lang="en-US" sz="1100" b="1" baseline="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sz="1100" b="1" baseline="0">
                        <a:solidFill>
                          <a:schemeClr val="bg1"/>
                        </a:solidFill>
                      </a:rPr>
                      <a:t>; </a:t>
                    </a:r>
                    <a:br>
                      <a:rPr lang="en-US" sz="1100" b="1" baseline="0">
                        <a:solidFill>
                          <a:schemeClr val="bg1"/>
                        </a:solidFill>
                      </a:rPr>
                    </a:br>
                    <a:fld id="{E4A060BA-70D7-4173-A954-D3916C256A0C}" type="PERCENTAGE">
                      <a:rPr lang="en-US" sz="1100" b="1" baseline="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sz="1100" b="1" baseline="0">
                      <a:solidFill>
                        <a:schemeClr val="bg1"/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874182688294706"/>
                      <c:h val="0.171879953678523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632-4EA7-9167-789A8BCDF8A0}"/>
                </c:ext>
              </c:extLst>
            </c:dLbl>
            <c:dLbl>
              <c:idx val="1"/>
              <c:layout>
                <c:manualLayout>
                  <c:x val="3.4157832744405092E-2"/>
                  <c:y val="-4.743054683354644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D85DAE4-DEA7-4AA0-B42C-2F5A716A92D1}" type="CATEGORYNAME">
                      <a:rPr lang="en-US" sz="110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sz="1100" baseline="0"/>
                      <a:t>;</a:t>
                    </a:r>
                    <a:br>
                      <a:rPr lang="en-US" sz="1100" baseline="0"/>
                    </a:br>
                    <a:fld id="{DFB00E34-C79A-4B49-8731-1110804B9B62}" type="VALUE">
                      <a:rPr lang="en-US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sz="1100" baseline="0"/>
                      <a:t>; </a:t>
                    </a:r>
                    <a:br>
                      <a:rPr lang="en-US" sz="1100" baseline="0"/>
                    </a:br>
                    <a:fld id="{1F388929-9335-4BCF-BAED-B449C41CC2A8}" type="PERCENTAGE">
                      <a:rPr lang="en-US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sz="1100" baseline="0"/>
                  </a:p>
                </c:rich>
              </c:tx>
              <c:numFmt formatCode="0.0%" sourceLinked="0"/>
              <c:spPr>
                <a:xfrm>
                  <a:off x="4010223" y="1006721"/>
                  <a:ext cx="1030908" cy="779365"/>
                </a:xfrm>
                <a:solidFill>
                  <a:srgbClr val="0F6FC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2109"/>
                        <a:gd name="adj2" fmla="val 33930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184673028945587"/>
                      <c:h val="0.1734471488666675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632-4EA7-9167-789A8BCDF8A0}"/>
                </c:ext>
              </c:extLst>
            </c:dLbl>
            <c:dLbl>
              <c:idx val="2"/>
              <c:layout>
                <c:manualLayout>
                  <c:x val="3.0624263839811542E-2"/>
                  <c:y val="5.621444763078251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ED1EA19-AD03-4B45-BCE0-DB304DB22C1A}" type="CATEGORYNAME">
                      <a:rPr lang="en-US" sz="110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[NÁZEV KATEGORIE]</a:t>
                    </a:fld>
                    <a:r>
                      <a:rPr lang="en-US" sz="1100" baseline="0"/>
                      <a:t>; </a:t>
                    </a:r>
                    <a:br>
                      <a:rPr lang="en-US" sz="1100" baseline="0"/>
                    </a:br>
                    <a:fld id="{8EC18B40-D109-42CF-A601-F826C2A02BFA}" type="VALUE">
                      <a:rPr lang="en-US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r>
                      <a:rPr lang="en-US" sz="1100" baseline="0"/>
                      <a:t>; </a:t>
                    </a:r>
                    <a:br>
                      <a:rPr lang="en-US" sz="1100" baseline="0"/>
                    </a:br>
                    <a:fld id="{20A98446-DEBF-4A89-B4B8-3AD674061FF8}" type="PERCENTAGE">
                      <a:rPr lang="en-US" sz="1100" baseline="0"/>
                      <a:pPr>
                        <a:defRPr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en-US" sz="1100" baseline="0"/>
                  </a:p>
                </c:rich>
              </c:tx>
              <c:numFmt formatCode="0.0%" sourceLinked="0"/>
              <c:spPr>
                <a:solidFill>
                  <a:srgbClr val="B0B0B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448012019698951"/>
                      <c:h val="0.183987331861949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632-4EA7-9167-789A8BCDF8A0}"/>
                </c:ext>
              </c:extLst>
            </c:dLbl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'Struktura stíhaných fyz. osob'!$C$8:$C$10</c:f>
              <c:strCache>
                <c:ptCount val="3"/>
                <c:pt idx="0">
                  <c:v>TČ</c:v>
                </c:pt>
                <c:pt idx="1">
                  <c:v>ČJ</c:v>
                </c:pt>
                <c:pt idx="2">
                  <c:v>PŘ</c:v>
                </c:pt>
              </c:strCache>
            </c:strRef>
          </c:cat>
          <c:val>
            <c:numRef>
              <c:f>'Struktura stíhaných fyz. osob'!$D$8:$D$10</c:f>
              <c:numCache>
                <c:formatCode>#,##0</c:formatCode>
                <c:ptCount val="3"/>
                <c:pt idx="0">
                  <c:v>154</c:v>
                </c:pt>
                <c:pt idx="1">
                  <c:v>100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632-4EA7-9167-789A8BCDF8A0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11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registrovaných skutků </a:t>
            </a:r>
            <a:br>
              <a:rPr lang="cs-CZ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jednotlivých krajích v roce 2025 </a:t>
            </a:r>
            <a:br>
              <a:rPr lang="cs-CZ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podíl kraje na celkovém nápadu kriminality v ČR</a:t>
            </a:r>
            <a:endParaRPr lang="en-US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50661597827664717"/>
          <c:y val="0.137972010000816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471853004632041E-2"/>
          <c:y val="0.11325598958860141"/>
          <c:w val="0.75958105994643121"/>
          <c:h val="0.86057690506641615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'Celková kriminalita'!$D$44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'Celková kriminalita'!$C$45:$C$58</c:f>
              <c:strCache>
                <c:ptCount val="14"/>
                <c:pt idx="0">
                  <c:v>KRPA</c:v>
                </c:pt>
                <c:pt idx="1">
                  <c:v>KRPT</c:v>
                </c:pt>
                <c:pt idx="2">
                  <c:v>KRPS</c:v>
                </c:pt>
                <c:pt idx="3">
                  <c:v>KRPB</c:v>
                </c:pt>
                <c:pt idx="4">
                  <c:v>KRPU</c:v>
                </c:pt>
                <c:pt idx="5">
                  <c:v>KRPM</c:v>
                </c:pt>
                <c:pt idx="6">
                  <c:v>KRPP</c:v>
                </c:pt>
                <c:pt idx="7">
                  <c:v>KRPC</c:v>
                </c:pt>
                <c:pt idx="8">
                  <c:v>KRPL</c:v>
                </c:pt>
                <c:pt idx="9">
                  <c:v>KRPH</c:v>
                </c:pt>
                <c:pt idx="10">
                  <c:v>KRPZ</c:v>
                </c:pt>
                <c:pt idx="11">
                  <c:v>KRPJ</c:v>
                </c:pt>
                <c:pt idx="12">
                  <c:v>KRPE</c:v>
                </c:pt>
                <c:pt idx="13">
                  <c:v>KRPK</c:v>
                </c:pt>
              </c:strCache>
            </c:strRef>
          </c:cat>
          <c:val>
            <c:numRef>
              <c:f>'Celková kriminalita'!$D$45:$D$58</c:f>
              <c:numCache>
                <c:formatCode>#,##0</c:formatCode>
                <c:ptCount val="14"/>
                <c:pt idx="0">
                  <c:v>34853</c:v>
                </c:pt>
                <c:pt idx="1">
                  <c:v>21247</c:v>
                </c:pt>
                <c:pt idx="2">
                  <c:v>18496</c:v>
                </c:pt>
                <c:pt idx="3">
                  <c:v>17708</c:v>
                </c:pt>
                <c:pt idx="4">
                  <c:v>14651</c:v>
                </c:pt>
                <c:pt idx="5">
                  <c:v>9389</c:v>
                </c:pt>
                <c:pt idx="6">
                  <c:v>9244</c:v>
                </c:pt>
                <c:pt idx="7">
                  <c:v>8366</c:v>
                </c:pt>
                <c:pt idx="8">
                  <c:v>7924</c:v>
                </c:pt>
                <c:pt idx="9">
                  <c:v>7057</c:v>
                </c:pt>
                <c:pt idx="10">
                  <c:v>6037</c:v>
                </c:pt>
                <c:pt idx="11">
                  <c:v>5148</c:v>
                </c:pt>
                <c:pt idx="12">
                  <c:v>4976</c:v>
                </c:pt>
                <c:pt idx="13">
                  <c:v>4955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59-45F2-8D82-8CE37036DD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shape val="box"/>
        <c:axId val="1914220895"/>
        <c:axId val="1914224223"/>
        <c:axId val="0"/>
      </c:bar3DChart>
      <c:catAx>
        <c:axId val="19142208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914224223"/>
        <c:crosses val="autoZero"/>
        <c:auto val="1"/>
        <c:lblAlgn val="ctr"/>
        <c:lblOffset val="100"/>
        <c:noMultiLvlLbl val="0"/>
      </c:catAx>
      <c:valAx>
        <c:axId val="191422422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142208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5265695621913"/>
          <c:y val="0.20737516116010127"/>
          <c:w val="0.34212886328506059"/>
          <c:h val="0.71238515087472276"/>
        </c:manualLayout>
      </c:layout>
      <c:doughnutChart>
        <c:varyColors val="1"/>
        <c:ser>
          <c:idx val="0"/>
          <c:order val="0"/>
          <c:tx>
            <c:strRef>
              <c:f>'Podíl druhů TČ na celkové krim.'!$D$4</c:f>
              <c:strCache>
                <c:ptCount val="1"/>
                <c:pt idx="0">
                  <c:v>1.1.-31.12.2024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F46A-481B-B011-DAE6234ECC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F46A-481B-B011-DAE6234ECC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F46A-481B-B011-DAE6234ECC5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F46A-481B-B011-DAE6234ECC5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F46A-481B-B011-DAE6234ECC5A}"/>
              </c:ext>
            </c:extLst>
          </c:dPt>
          <c:dPt>
            <c:idx val="5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F46A-481B-B011-DAE6234ECC5A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D-F46A-481B-B011-DAE6234ECC5A}"/>
              </c:ext>
            </c:extLst>
          </c:dPt>
          <c:dLbls>
            <c:dLbl>
              <c:idx val="0"/>
              <c:layout>
                <c:manualLayout>
                  <c:x val="4.6156211304258414E-3"/>
                  <c:y val="-0.10557480314960632"/>
                </c:manualLayout>
              </c:layout>
              <c:numFmt formatCode="0.0%" sourceLinked="0"/>
              <c:spPr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6A-481B-B011-DAE6234ECC5A}"/>
                </c:ext>
              </c:extLst>
            </c:dLbl>
            <c:dLbl>
              <c:idx val="1"/>
              <c:layout>
                <c:manualLayout>
                  <c:x val="5.7079654180607613E-2"/>
                  <c:y val="-9.0395471650381087E-2"/>
                </c:manualLayout>
              </c:layout>
              <c:numFmt formatCode="0.0%" sourceLinked="0"/>
              <c:spPr>
                <a:solidFill>
                  <a:srgbClr val="FF99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6A-481B-B011-DAE6234ECC5A}"/>
                </c:ext>
              </c:extLst>
            </c:dLbl>
            <c:dLbl>
              <c:idx val="2"/>
              <c:numFmt formatCode="0.0%" sourceLinked="0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F46A-481B-B011-DAE6234ECC5A}"/>
                </c:ext>
              </c:extLst>
            </c:dLbl>
            <c:dLbl>
              <c:idx val="3"/>
              <c:layout>
                <c:manualLayout>
                  <c:x val="3.0935808197989738E-3"/>
                  <c:y val="-2.8248587570621469E-3"/>
                </c:manualLayout>
              </c:layout>
              <c:numFmt formatCode="0.0%" sourceLinked="0"/>
              <c:spPr>
                <a:solidFill>
                  <a:srgbClr val="FFC0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6A-481B-B011-DAE6234ECC5A}"/>
                </c:ext>
              </c:extLst>
            </c:dLbl>
            <c:dLbl>
              <c:idx val="4"/>
              <c:numFmt formatCode="0.0%" sourceLinked="0"/>
              <c:spPr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F46A-481B-B011-DAE6234ECC5A}"/>
                </c:ext>
              </c:extLst>
            </c:dLbl>
            <c:dLbl>
              <c:idx val="5"/>
              <c:numFmt formatCode="0.0%" sourceLinked="0"/>
              <c:spPr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F46A-481B-B011-DAE6234ECC5A}"/>
                </c:ext>
              </c:extLst>
            </c:dLbl>
            <c:dLbl>
              <c:idx val="6"/>
              <c:layout>
                <c:manualLayout>
                  <c:x val="-9.2807424593968086E-3"/>
                  <c:y val="-6.4971751412429377E-2"/>
                </c:manualLayout>
              </c:layout>
              <c:numFmt formatCode="0.0%" sourceLinked="0"/>
              <c:spPr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46A-481B-B011-DAE6234ECC5A}"/>
                </c:ext>
              </c:extLst>
            </c:dLbl>
            <c:numFmt formatCode="0.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'Podíl druhů TČ na celkové krim.'!$C$5:$C$11</c:f>
              <c:strCache>
                <c:ptCount val="7"/>
                <c:pt idx="0">
                  <c:v>násilná kriminalita</c:v>
                </c:pt>
                <c:pt idx="1">
                  <c:v>mravnostní kriminalita</c:v>
                </c:pt>
                <c:pt idx="2">
                  <c:v>krádeže vloupáním</c:v>
                </c:pt>
                <c:pt idx="3">
                  <c:v>prosté krádeže</c:v>
                </c:pt>
                <c:pt idx="4">
                  <c:v>ostatní majetková kriminalita</c:v>
                </c:pt>
                <c:pt idx="5">
                  <c:v>hospodářská kriminalita</c:v>
                </c:pt>
                <c:pt idx="6">
                  <c:v>ostatní kriminalita</c:v>
                </c:pt>
              </c:strCache>
            </c:strRef>
          </c:cat>
          <c:val>
            <c:numRef>
              <c:f>'Podíl druhů TČ na celkové krim.'!$D$5:$D$11</c:f>
              <c:numCache>
                <c:formatCode>#,##0</c:formatCode>
                <c:ptCount val="7"/>
                <c:pt idx="0">
                  <c:v>13708</c:v>
                </c:pt>
                <c:pt idx="1">
                  <c:v>3396</c:v>
                </c:pt>
                <c:pt idx="2">
                  <c:v>29094</c:v>
                </c:pt>
                <c:pt idx="3">
                  <c:v>31956</c:v>
                </c:pt>
                <c:pt idx="4">
                  <c:v>33176</c:v>
                </c:pt>
                <c:pt idx="5" formatCode="General">
                  <c:v>12834</c:v>
                </c:pt>
                <c:pt idx="6" formatCode="General">
                  <c:v>49158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46A-481B-B011-DAE6234ECC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177764919960083"/>
          <c:y val="0.17364130801705446"/>
          <c:w val="0.24646871217775093"/>
          <c:h val="0.763523511368307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'Podíl druhů TČ na celkové krim.'!$D$27</c:f>
              <c:strCache>
                <c:ptCount val="1"/>
                <c:pt idx="0">
                  <c:v>1.1.-31.12.2025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BEAF-4317-8432-14C22CEDCD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BEAF-4317-8432-14C22CEDCDB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BEAF-4317-8432-14C22CEDCDB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BEAF-4317-8432-14C22CEDCDB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BEAF-4317-8432-14C22CEDCDBA}"/>
              </c:ext>
            </c:extLst>
          </c:dPt>
          <c:dPt>
            <c:idx val="5"/>
            <c:bubble3D val="0"/>
            <c:spPr>
              <a:solidFill>
                <a:srgbClr val="ED7D31">
                  <a:lumMod val="5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BEAF-4317-8432-14C22CEDCDBA}"/>
              </c:ext>
            </c:extLst>
          </c:dPt>
          <c:dPt>
            <c:idx val="6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D-BEAF-4317-8432-14C22CEDCDBA}"/>
              </c:ext>
            </c:extLst>
          </c:dPt>
          <c:dLbls>
            <c:dLbl>
              <c:idx val="0"/>
              <c:layout>
                <c:manualLayout>
                  <c:x val="2.1655065738592421E-2"/>
                  <c:y val="-7.3446327683615822E-2"/>
                </c:manualLayout>
              </c:layout>
              <c:numFmt formatCode="0.0%" sourceLinked="0"/>
              <c:spPr>
                <a:solidFill>
                  <a:schemeClr val="accent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AF-4317-8432-14C22CEDCDBA}"/>
                </c:ext>
              </c:extLst>
            </c:dLbl>
            <c:dLbl>
              <c:idx val="1"/>
              <c:layout>
                <c:manualLayout>
                  <c:x val="7.2699149265274501E-2"/>
                  <c:y val="-9.03954802259887E-2"/>
                </c:manualLayout>
              </c:layout>
              <c:numFmt formatCode="0.0%" sourceLinked="0"/>
              <c:spPr>
                <a:solidFill>
                  <a:srgbClr val="FF99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AF-4317-8432-14C22CEDCDBA}"/>
                </c:ext>
              </c:extLst>
            </c:dLbl>
            <c:dLbl>
              <c:idx val="2"/>
              <c:numFmt formatCode="0.0%" sourceLinked="0"/>
              <c:spPr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EAF-4317-8432-14C22CEDCDBA}"/>
                </c:ext>
              </c:extLst>
            </c:dLbl>
            <c:dLbl>
              <c:idx val="3"/>
              <c:layout>
                <c:manualLayout>
                  <c:x val="3.0935808197989738E-3"/>
                  <c:y val="-2.8248587570621469E-3"/>
                </c:manualLayout>
              </c:layout>
              <c:numFmt formatCode="0.0%" sourceLinked="0"/>
              <c:spPr>
                <a:solidFill>
                  <a:srgbClr val="FFC0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AF-4317-8432-14C22CEDCDBA}"/>
                </c:ext>
              </c:extLst>
            </c:dLbl>
            <c:dLbl>
              <c:idx val="4"/>
              <c:numFmt formatCode="0.0%" sourceLinked="0"/>
              <c:spPr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BEAF-4317-8432-14C22CEDCDBA}"/>
                </c:ext>
              </c:extLst>
            </c:dLbl>
            <c:dLbl>
              <c:idx val="5"/>
              <c:numFmt formatCode="0.0%" sourceLinked="0"/>
              <c:spPr>
                <a:solidFill>
                  <a:srgbClr val="ED7D31">
                    <a:lumMod val="75000"/>
                  </a:srgb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BEAF-4317-8432-14C22CEDCDBA}"/>
                </c:ext>
              </c:extLst>
            </c:dLbl>
            <c:dLbl>
              <c:idx val="6"/>
              <c:layout>
                <c:manualLayout>
                  <c:x val="-9.2807424593968086E-3"/>
                  <c:y val="-6.4971751412429377E-2"/>
                </c:manualLayout>
              </c:layout>
              <c:numFmt formatCode="0.0%" sourceLinked="0"/>
              <c:spPr>
                <a:solidFill>
                  <a:srgbClr val="70AD47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EAF-4317-8432-14C22CEDCDBA}"/>
                </c:ext>
              </c:extLst>
            </c:dLbl>
            <c:numFmt formatCode="0.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'Podíl druhů TČ na celkové krim.'!$C$28:$C$34</c:f>
              <c:strCache>
                <c:ptCount val="7"/>
                <c:pt idx="0">
                  <c:v>násilná kriminalita</c:v>
                </c:pt>
                <c:pt idx="1">
                  <c:v>mravnostní kriminalita</c:v>
                </c:pt>
                <c:pt idx="2">
                  <c:v>krádeže vloupáním</c:v>
                </c:pt>
                <c:pt idx="3">
                  <c:v>prosté krádeže</c:v>
                </c:pt>
                <c:pt idx="4">
                  <c:v>ostatní majetková kriminalita</c:v>
                </c:pt>
                <c:pt idx="5">
                  <c:v>hospodářská kriminalita</c:v>
                </c:pt>
                <c:pt idx="6">
                  <c:v>ostatní kriminalita</c:v>
                </c:pt>
              </c:strCache>
            </c:strRef>
          </c:cat>
          <c:val>
            <c:numRef>
              <c:f>'Podíl druhů TČ na celkové krim.'!$D$28:$D$34</c:f>
              <c:numCache>
                <c:formatCode>#,##0</c:formatCode>
                <c:ptCount val="7"/>
                <c:pt idx="0">
                  <c:v>13752</c:v>
                </c:pt>
                <c:pt idx="1">
                  <c:v>3695</c:v>
                </c:pt>
                <c:pt idx="2">
                  <c:v>26657</c:v>
                </c:pt>
                <c:pt idx="3">
                  <c:v>30840</c:v>
                </c:pt>
                <c:pt idx="4">
                  <c:v>36198</c:v>
                </c:pt>
                <c:pt idx="5">
                  <c:v>12302</c:v>
                </c:pt>
                <c:pt idx="6">
                  <c:v>46607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EAF-4317-8432-14C22CEDCDB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Podíl druhů trestné činnosti</a:t>
            </a:r>
          </a:p>
        </c:rich>
      </c:tx>
      <c:layout>
        <c:manualLayout>
          <c:xMode val="edge"/>
          <c:yMode val="edge"/>
          <c:x val="0.2506014276341948"/>
          <c:y val="2.77218732128123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5710843480146767"/>
          <c:y val="0.17226518646127198"/>
          <c:w val="0.54724565045593954"/>
          <c:h val="0.70367974147753243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5590-4DE6-8994-6FD191173144}"/>
              </c:ext>
            </c:extLst>
          </c:dPt>
          <c:dPt>
            <c:idx val="1"/>
            <c:bubble3D val="0"/>
            <c:spPr>
              <a:solidFill>
                <a:srgbClr val="0F6FC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5590-4DE6-8994-6FD191173144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5590-4DE6-8994-6FD19117314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5590-4DE6-8994-6FD19117314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5590-4DE6-8994-6FD191173144}"/>
              </c:ext>
            </c:extLst>
          </c:dPt>
          <c:dLbls>
            <c:dLbl>
              <c:idx val="0"/>
              <c:layout>
                <c:manualLayout>
                  <c:x val="-3.5215041627385112E-2"/>
                  <c:y val="0.1150487652149243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2CBB48E-D854-466D-AAF6-E9464E0730A7}" type="PERCENTAGE">
                      <a:rPr lang="en-US" sz="1400"/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[PROCENTO]</a:t>
                    </a:fld>
                    <a:endParaRPr lang="cs-CZ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590-4DE6-8994-6FD191173144}"/>
                </c:ext>
              </c:extLst>
            </c:dLbl>
            <c:dLbl>
              <c:idx val="1"/>
              <c:layout>
                <c:manualLayout>
                  <c:x val="-0.13523131672597866"/>
                  <c:y val="-0.1232665440040533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/>
                      <a:t>55,1%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3-5590-4DE6-8994-6FD191173144}"/>
                </c:ext>
              </c:extLst>
            </c:dLbl>
            <c:dLbl>
              <c:idx val="2"/>
              <c:layout>
                <c:manualLayout>
                  <c:x val="0.14472123368920523"/>
                  <c:y val="8.62865808028372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/>
                      <a:t>37,7%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5590-4DE6-8994-6FD19117314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'Poměr počtu skutků, škod'!$C$4:$C$6</c:f>
              <c:strCache>
                <c:ptCount val="3"/>
                <c:pt idx="0">
                  <c:v>hospodářská kriminalita</c:v>
                </c:pt>
                <c:pt idx="1">
                  <c:v>majetková kriminalita</c:v>
                </c:pt>
                <c:pt idx="2">
                  <c:v>další trestné činy</c:v>
                </c:pt>
              </c:strCache>
            </c:strRef>
          </c:cat>
          <c:val>
            <c:numRef>
              <c:f>'Poměr počtu skutků, škod'!$D$4:$D$6</c:f>
              <c:numCache>
                <c:formatCode>0.0%</c:formatCode>
                <c:ptCount val="3"/>
                <c:pt idx="0">
                  <c:v>7.1999999999999995E-2</c:v>
                </c:pt>
                <c:pt idx="1">
                  <c:v>0.55100000000000005</c:v>
                </c:pt>
                <c:pt idx="2">
                  <c:v>0.376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590-4DE6-8994-6FD191173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Podíl škod trestné činnosti</a:t>
            </a:r>
          </a:p>
        </c:rich>
      </c:tx>
      <c:layout>
        <c:manualLayout>
          <c:xMode val="edge"/>
          <c:yMode val="edge"/>
          <c:x val="0.30695760006901307"/>
          <c:y val="2.60256689936009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31583268633540373"/>
          <c:y val="0.16557773414776034"/>
          <c:w val="0.42835597826086952"/>
          <c:h val="0.72214986910994761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9517-4067-BE69-BD16ADDEC2CA}"/>
              </c:ext>
            </c:extLst>
          </c:dPt>
          <c:dPt>
            <c:idx val="1"/>
            <c:bubble3D val="0"/>
            <c:spPr>
              <a:solidFill>
                <a:srgbClr val="0F6FC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9517-4067-BE69-BD16ADDEC2CA}"/>
              </c:ext>
            </c:extLst>
          </c:dPt>
          <c:dPt>
            <c:idx val="2"/>
            <c:bubble3D val="0"/>
            <c:spPr>
              <a:solidFill>
                <a:srgbClr val="A6A6A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9517-4067-BE69-BD16ADDEC2C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9517-4067-BE69-BD16ADDEC2CA}"/>
              </c:ext>
            </c:extLst>
          </c:dPt>
          <c:dLbls>
            <c:dLbl>
              <c:idx val="0"/>
              <c:layout>
                <c:manualLayout>
                  <c:x val="-0.16952766198342864"/>
                  <c:y val="9.12835356036482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17-4067-BE69-BD16ADDEC2CA}"/>
                </c:ext>
              </c:extLst>
            </c:dLbl>
            <c:dLbl>
              <c:idx val="1"/>
              <c:layout>
                <c:manualLayout>
                  <c:x val="0.18028562606144816"/>
                  <c:y val="-0.1199562494697425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17-4067-BE69-BD16ADDEC2CA}"/>
                </c:ext>
              </c:extLst>
            </c:dLbl>
            <c:dLbl>
              <c:idx val="2"/>
              <c:layout>
                <c:manualLayout>
                  <c:x val="7.8222633935463901E-2"/>
                  <c:y val="0.1311831282022220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517-4067-BE69-BD16ADDEC2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'Poměr počtu skutků, škod'!$C$10:$C$13</c:f>
              <c:strCache>
                <c:ptCount val="3"/>
                <c:pt idx="0">
                  <c:v>hospodářská kriminalita</c:v>
                </c:pt>
                <c:pt idx="1">
                  <c:v>majetková kriminalita</c:v>
                </c:pt>
                <c:pt idx="2">
                  <c:v>další trestné činy</c:v>
                </c:pt>
              </c:strCache>
            </c:strRef>
          </c:cat>
          <c:val>
            <c:numRef>
              <c:f>'Poměr počtu skutků, škod'!$D$10:$D$13</c:f>
              <c:numCache>
                <c:formatCode>0.0%</c:formatCode>
                <c:ptCount val="3"/>
                <c:pt idx="0">
                  <c:v>0.42</c:v>
                </c:pt>
                <c:pt idx="1">
                  <c:v>0.47799999999999998</c:v>
                </c:pt>
                <c:pt idx="2">
                  <c:v>0.10100000000000001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17-4067-BE69-BD16ADDEC2C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'Zajištěné hodnoty'!$C$5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cat>
            <c:strRef>
              <c:f>'Zajištěné hodnoty'!$D$4:$F$4</c:f>
              <c:strCache>
                <c:ptCount val="3"/>
                <c:pt idx="0">
                  <c:v>PČR celkem</c:v>
                </c:pt>
                <c:pt idx="1">
                  <c:v>pouze KŘP</c:v>
                </c:pt>
                <c:pt idx="2">
                  <c:v>NCOZ</c:v>
                </c:pt>
              </c:strCache>
            </c:strRef>
          </c:cat>
          <c:val>
            <c:numRef>
              <c:f>'Zajištěné hodnoty'!$D$5:$F$5</c:f>
              <c:numCache>
                <c:formatCode>#,##0</c:formatCode>
                <c:ptCount val="3"/>
                <c:pt idx="0">
                  <c:v>8849235100</c:v>
                </c:pt>
                <c:pt idx="1">
                  <c:v>2481785845</c:v>
                </c:pt>
                <c:pt idx="2">
                  <c:v>6224235357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A-4577-9540-FC09D357CCCB}"/>
            </c:ext>
          </c:extLst>
        </c:ser>
        <c:ser>
          <c:idx val="1"/>
          <c:order val="1"/>
          <c:tx>
            <c:strRef>
              <c:f>'Zajištěné hodnoty'!$C$6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cat>
            <c:strRef>
              <c:f>'Zajištěné hodnoty'!$D$4:$F$4</c:f>
              <c:strCache>
                <c:ptCount val="3"/>
                <c:pt idx="0">
                  <c:v>PČR celkem</c:v>
                </c:pt>
                <c:pt idx="1">
                  <c:v>pouze KŘP</c:v>
                </c:pt>
                <c:pt idx="2">
                  <c:v>NCOZ</c:v>
                </c:pt>
              </c:strCache>
            </c:strRef>
          </c:cat>
          <c:val>
            <c:numRef>
              <c:f>'Zajištěné hodnoty'!$D$6:$F$6</c:f>
              <c:numCache>
                <c:formatCode>#,##0</c:formatCode>
                <c:ptCount val="3"/>
                <c:pt idx="0">
                  <c:v>5990127572</c:v>
                </c:pt>
                <c:pt idx="1">
                  <c:v>4365998542</c:v>
                </c:pt>
                <c:pt idx="2">
                  <c:v>1484133193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0A-4577-9540-FC09D357CCCB}"/>
            </c:ext>
          </c:extLst>
        </c:ser>
        <c:ser>
          <c:idx val="2"/>
          <c:order val="2"/>
          <c:tx>
            <c:strRef>
              <c:f>'Zajištěné hodnoty'!$C$7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strRef>
              <c:f>'Zajištěné hodnoty'!$D$4:$F$4</c:f>
              <c:strCache>
                <c:ptCount val="3"/>
                <c:pt idx="0">
                  <c:v>PČR celkem</c:v>
                </c:pt>
                <c:pt idx="1">
                  <c:v>pouze KŘP</c:v>
                </c:pt>
                <c:pt idx="2">
                  <c:v>NCOZ</c:v>
                </c:pt>
              </c:strCache>
            </c:strRef>
          </c:cat>
          <c:val>
            <c:numRef>
              <c:f>'Zajištěné hodnoty'!$D$7:$F$7</c:f>
              <c:numCache>
                <c:formatCode>#,##0</c:formatCode>
                <c:ptCount val="3"/>
                <c:pt idx="0">
                  <c:v>7156681012</c:v>
                </c:pt>
                <c:pt idx="1">
                  <c:v>3151730596</c:v>
                </c:pt>
                <c:pt idx="2">
                  <c:v>3889718572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0A-4577-9540-FC09D357CC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5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'Násilná k.'!$D$4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  <a:sp3d/>
          </c:spPr>
          <c:invertIfNegative val="0"/>
          <c:dPt>
            <c:idx val="4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094-451C-A3D9-54D532C4208B}"/>
              </c:ext>
            </c:extLst>
          </c:dPt>
          <c:dPt>
            <c:idx val="6"/>
            <c:invertIfNegative val="0"/>
            <c:bubble3D val="0"/>
            <c:spPr>
              <a:solidFill>
                <a:srgbClr val="A6A6A6"/>
              </a:solidFill>
              <a:ln>
                <a:solidFill>
                  <a:srgbClr val="A6A6A6"/>
                </a:solidFill>
              </a:ln>
              <a:effectLst/>
              <a:sp3d>
                <a:contourClr>
                  <a:srgbClr val="A6A6A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094-451C-A3D9-54D532C4208B}"/>
              </c:ext>
            </c:extLst>
          </c:dPt>
          <c:cat>
            <c:strRef>
              <c:f>'Násilná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'Násilná k.'!$E$4:$R$4</c:f>
              <c:numCache>
                <c:formatCode>#,##0</c:formatCode>
                <c:ptCount val="14"/>
                <c:pt idx="0">
                  <c:v>1596</c:v>
                </c:pt>
                <c:pt idx="1">
                  <c:v>1527</c:v>
                </c:pt>
                <c:pt idx="2">
                  <c:v>850</c:v>
                </c:pt>
                <c:pt idx="3">
                  <c:v>807</c:v>
                </c:pt>
                <c:pt idx="4">
                  <c:v>446</c:v>
                </c:pt>
                <c:pt idx="5">
                  <c:v>1548</c:v>
                </c:pt>
                <c:pt idx="6">
                  <c:v>663</c:v>
                </c:pt>
                <c:pt idx="7">
                  <c:v>582</c:v>
                </c:pt>
                <c:pt idx="8">
                  <c:v>408</c:v>
                </c:pt>
                <c:pt idx="9">
                  <c:v>583</c:v>
                </c:pt>
                <c:pt idx="10">
                  <c:v>1406</c:v>
                </c:pt>
                <c:pt idx="11">
                  <c:v>553</c:v>
                </c:pt>
                <c:pt idx="12">
                  <c:v>901</c:v>
                </c:pt>
                <c:pt idx="13">
                  <c:v>1838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94-451C-A3D9-54D532C4208B}"/>
            </c:ext>
          </c:extLst>
        </c:ser>
        <c:ser>
          <c:idx val="1"/>
          <c:order val="1"/>
          <c:tx>
            <c:strRef>
              <c:f>'Násilná k.'!$D$5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F6FC6"/>
            </a:solidFill>
            <a:ln>
              <a:noFill/>
            </a:ln>
            <a:effectLst/>
            <a:sp3d/>
          </c:spPr>
          <c:invertIfNegative val="0"/>
          <c:dPt>
            <c:idx val="4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92D050"/>
                </a:solidFill>
              </a:ln>
              <a:effectLst/>
              <a:sp3d>
                <a:contourClr>
                  <a:srgbClr val="92D05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2094-451C-A3D9-54D532C4208B}"/>
              </c:ext>
            </c:extLst>
          </c:dPt>
          <c:dPt>
            <c:idx val="6"/>
            <c:invertIfNegative val="0"/>
            <c:bubble3D val="0"/>
            <c:spPr>
              <a:solidFill>
                <a:srgbClr val="0F6FC6"/>
              </a:solidFill>
              <a:ln>
                <a:solidFill>
                  <a:srgbClr val="C00000"/>
                </a:solidFill>
              </a:ln>
              <a:effectLst/>
              <a:sp3d>
                <a:contourClr>
                  <a:srgbClr val="C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2094-451C-A3D9-54D532C4208B}"/>
              </c:ext>
            </c:extLst>
          </c:dPt>
          <c:cat>
            <c:strRef>
              <c:f>'Násilná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'Násilná k.'!$E$5:$R$5</c:f>
              <c:numCache>
                <c:formatCode>#,##0</c:formatCode>
                <c:ptCount val="14"/>
                <c:pt idx="0">
                  <c:v>1609</c:v>
                </c:pt>
                <c:pt idx="1">
                  <c:v>1434</c:v>
                </c:pt>
                <c:pt idx="2">
                  <c:v>851</c:v>
                </c:pt>
                <c:pt idx="3">
                  <c:v>743</c:v>
                </c:pt>
                <c:pt idx="4">
                  <c:v>398</c:v>
                </c:pt>
                <c:pt idx="5">
                  <c:v>1578</c:v>
                </c:pt>
                <c:pt idx="6">
                  <c:v>810</c:v>
                </c:pt>
                <c:pt idx="7">
                  <c:v>621</c:v>
                </c:pt>
                <c:pt idx="8">
                  <c:v>426</c:v>
                </c:pt>
                <c:pt idx="9">
                  <c:v>613</c:v>
                </c:pt>
                <c:pt idx="10">
                  <c:v>1376</c:v>
                </c:pt>
                <c:pt idx="11">
                  <c:v>573</c:v>
                </c:pt>
                <c:pt idx="12">
                  <c:v>955</c:v>
                </c:pt>
                <c:pt idx="13">
                  <c:v>1765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094-451C-A3D9-54D532C4208B}"/>
            </c:ext>
          </c:extLst>
        </c:ser>
        <c:ser>
          <c:idx val="2"/>
          <c:order val="2"/>
          <c:tx>
            <c:strRef>
              <c:f>'Násilná k.'!$D$6</c:f>
              <c:strCache>
                <c:ptCount val="1"/>
                <c:pt idx="0">
                  <c:v>rozdíl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'Násilná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'Násilná k.'!$E$6:$R$6</c:f>
              <c:numCache>
                <c:formatCode>General</c:formatCode>
                <c:ptCount val="14"/>
                <c:pt idx="0">
                  <c:v>13</c:v>
                </c:pt>
                <c:pt idx="1">
                  <c:v>-93</c:v>
                </c:pt>
                <c:pt idx="2">
                  <c:v>1</c:v>
                </c:pt>
                <c:pt idx="3">
                  <c:v>-64</c:v>
                </c:pt>
                <c:pt idx="4">
                  <c:v>-48</c:v>
                </c:pt>
                <c:pt idx="5">
                  <c:v>30</c:v>
                </c:pt>
                <c:pt idx="6">
                  <c:v>147</c:v>
                </c:pt>
                <c:pt idx="7">
                  <c:v>39</c:v>
                </c:pt>
                <c:pt idx="8">
                  <c:v>18</c:v>
                </c:pt>
                <c:pt idx="9">
                  <c:v>30</c:v>
                </c:pt>
                <c:pt idx="10">
                  <c:v>-30</c:v>
                </c:pt>
                <c:pt idx="11">
                  <c:v>20</c:v>
                </c:pt>
                <c:pt idx="12">
                  <c:v>54</c:v>
                </c:pt>
                <c:pt idx="13">
                  <c:v>-73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094-451C-A3D9-54D532C4208B}"/>
            </c:ext>
          </c:extLst>
        </c:ser>
        <c:ser>
          <c:idx val="3"/>
          <c:order val="3"/>
          <c:tx>
            <c:strRef>
              <c:f>'Násilná k.'!$D$7</c:f>
              <c:strCache>
                <c:ptCount val="1"/>
                <c:pt idx="0">
                  <c:v>rozdíl v %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invertIfNegative val="0"/>
          <c:cat>
            <c:strRef>
              <c:f>'Násilná k.'!$E$3:$R$3</c:f>
              <c:strCache>
                <c:ptCount val="14"/>
                <c:pt idx="0">
                  <c:v>KRPA</c:v>
                </c:pt>
                <c:pt idx="1">
                  <c:v>KRPS</c:v>
                </c:pt>
                <c:pt idx="2">
                  <c:v>KRPC</c:v>
                </c:pt>
                <c:pt idx="3">
                  <c:v>KRPP</c:v>
                </c:pt>
                <c:pt idx="4">
                  <c:v>KRPK</c:v>
                </c:pt>
                <c:pt idx="5">
                  <c:v>KRPU</c:v>
                </c:pt>
                <c:pt idx="6">
                  <c:v>KRPL</c:v>
                </c:pt>
                <c:pt idx="7">
                  <c:v>KRPH</c:v>
                </c:pt>
                <c:pt idx="8">
                  <c:v>KRPE</c:v>
                </c:pt>
                <c:pt idx="9">
                  <c:v>KRPJ</c:v>
                </c:pt>
                <c:pt idx="10">
                  <c:v>KRPB</c:v>
                </c:pt>
                <c:pt idx="11">
                  <c:v>KRPZ</c:v>
                </c:pt>
                <c:pt idx="12">
                  <c:v>KRPM</c:v>
                </c:pt>
                <c:pt idx="13">
                  <c:v>KRPT</c:v>
                </c:pt>
              </c:strCache>
            </c:strRef>
          </c:cat>
          <c:val>
            <c:numRef>
              <c:f>'Násilná k.'!$E$7:$R$7</c:f>
              <c:numCache>
                <c:formatCode>0.0</c:formatCode>
                <c:ptCount val="14"/>
                <c:pt idx="0">
                  <c:v>0.8</c:v>
                </c:pt>
                <c:pt idx="1">
                  <c:v>-6.1</c:v>
                </c:pt>
                <c:pt idx="2">
                  <c:v>0.1</c:v>
                </c:pt>
                <c:pt idx="3">
                  <c:v>-7.9</c:v>
                </c:pt>
                <c:pt idx="4">
                  <c:v>-10.8</c:v>
                </c:pt>
                <c:pt idx="5">
                  <c:v>1.9</c:v>
                </c:pt>
                <c:pt idx="6">
                  <c:v>22.2</c:v>
                </c:pt>
                <c:pt idx="7">
                  <c:v>6.7</c:v>
                </c:pt>
                <c:pt idx="8">
                  <c:v>4.4000000000000004</c:v>
                </c:pt>
                <c:pt idx="9">
                  <c:v>5.0999999999999996</c:v>
                </c:pt>
                <c:pt idx="10">
                  <c:v>-2.1</c:v>
                </c:pt>
                <c:pt idx="11">
                  <c:v>3.6</c:v>
                </c:pt>
                <c:pt idx="12">
                  <c:v>6</c:v>
                </c:pt>
                <c:pt idx="13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094-451C-A3D9-54D532C420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9280976"/>
        <c:axId val="299285552"/>
        <c:axId val="0"/>
      </c:bar3DChart>
      <c:catAx>
        <c:axId val="299280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5552"/>
        <c:crosses val="autoZero"/>
        <c:auto val="1"/>
        <c:lblAlgn val="ctr"/>
        <c:lblOffset val="100"/>
        <c:noMultiLvlLbl val="0"/>
      </c:catAx>
      <c:valAx>
        <c:axId val="29928555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b="0" dirty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počet skutků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99280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A6B50C-F469-491B-B67E-83863A32E23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8F76F34-F558-41C1-9DAF-31CAED88B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47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Vývoj počtů registrovaných skutků celkové kriminality v ČR v letech</a:t>
            </a:r>
            <a:r>
              <a:rPr lang="cs-CZ" baseline="0" dirty="0"/>
              <a:t> 2016-2025.</a:t>
            </a:r>
          </a:p>
          <a:p>
            <a:endParaRPr lang="cs-CZ" dirty="0"/>
          </a:p>
          <a:p>
            <a:r>
              <a:rPr lang="cs-CZ" dirty="0"/>
              <a:t>Celková registrovaná kriminalita za rok 2025 činí </a:t>
            </a:r>
            <a:r>
              <a:rPr lang="cs-CZ" b="1" dirty="0"/>
              <a:t>170 051 </a:t>
            </a:r>
            <a:r>
              <a:rPr lang="cs-CZ" dirty="0"/>
              <a:t>registrovaných skutků, v meziročním srovnání sledovaného období vykazuje </a:t>
            </a:r>
            <a:r>
              <a:rPr lang="cs-CZ" b="1" dirty="0"/>
              <a:t>pokles o 1,9 %</a:t>
            </a:r>
            <a:r>
              <a:rPr lang="cs-CZ" b="0" dirty="0"/>
              <a:t>.</a:t>
            </a:r>
            <a:r>
              <a:rPr lang="cs-CZ" b="1" dirty="0"/>
              <a:t> </a:t>
            </a:r>
            <a:r>
              <a:rPr lang="cs-CZ" dirty="0"/>
              <a:t>Objasněnost v tomto období činí 45,2 % (meziročně vyšší o 0,1 procentního bodu). Celková objasněnost (s dodatečně objasněnými spáchanými skutky) pak činí 55,9 % (meziročně vyšší o 1,2 procentního bodu).</a:t>
            </a:r>
          </a:p>
          <a:p>
            <a:pPr defTabSz="931774">
              <a:defRPr/>
            </a:pPr>
            <a:r>
              <a:rPr lang="cs-CZ" dirty="0"/>
              <a:t>Znatelný nárůst kriminality v letech 2022 a 2023 byl způsoben zejména zrušením </a:t>
            </a:r>
            <a:r>
              <a:rPr lang="cs-CZ" dirty="0" err="1"/>
              <a:t>protipandemických</a:t>
            </a:r>
            <a:r>
              <a:rPr lang="cs-CZ" dirty="0"/>
              <a:t> opatření, jejichž dopad se nejvíce projevoval v prvním pololetí 2021.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469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2943" indent="-232943">
              <a:buAutoNum type="arabicPeriod"/>
            </a:pPr>
            <a:r>
              <a:rPr lang="cs-CZ" dirty="0"/>
              <a:t>graf</a:t>
            </a:r>
            <a:r>
              <a:rPr lang="cs-CZ" baseline="0" dirty="0"/>
              <a:t> znázorňuje vývoj objasněnosti (bez dodatečné objasněnosti) vražd v letech 2021 – 2025. </a:t>
            </a:r>
          </a:p>
          <a:p>
            <a:pPr marL="232943" indent="-232943">
              <a:buAutoNum type="arabicPeriod"/>
            </a:pPr>
            <a:r>
              <a:rPr lang="cs-CZ" baseline="0" dirty="0"/>
              <a:t>graf znázorňuje počet registrovaných skutků vražd, počet objasněných skutků vražd a počet objasněných skutků vč. dodatečně objasněných skutků vražd.</a:t>
            </a:r>
          </a:p>
          <a:p>
            <a:r>
              <a:rPr lang="cs-CZ" dirty="0"/>
              <a:t>V roce 2025 </a:t>
            </a:r>
            <a:r>
              <a:rPr lang="cs-CZ"/>
              <a:t>oproti roku 2024 došlo </a:t>
            </a:r>
            <a:r>
              <a:rPr lang="cs-CZ" dirty="0"/>
              <a:t>ke snížení objasněnosti u vražd pouze o 0,8 %, ačkoliv došlo ke zvýšení počtu vražd o 3,3 %. Taktéž je evidován větší počet skutků ve stádiu přípravy (11) oproti předchozímu období (7), která je stran objasňovací fáze náročnější, ať již časově nebo náročností na dokazování. Ze statistik z let 2021-2025 pak u vražd vyplývá nepřímá úměra mezi počtem spáchaných skutků a objasněností.</a:t>
            </a:r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682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baseline="0" dirty="0"/>
              <a:t>Graf znázorňuje počty skutků mravnostní kriminality registrovaných v krajích. </a:t>
            </a:r>
          </a:p>
          <a:p>
            <a:r>
              <a:rPr lang="cs-CZ" baseline="0" dirty="0"/>
              <a:t>Zelený obrys znázorňuje </a:t>
            </a:r>
            <a:r>
              <a:rPr lang="cs-CZ" b="1" baseline="0" dirty="0"/>
              <a:t>největší procentuální pokles </a:t>
            </a:r>
            <a:r>
              <a:rPr lang="cs-CZ" baseline="0" dirty="0"/>
              <a:t>mravnostní kriminality (KRPM), -10,7 %.</a:t>
            </a:r>
          </a:p>
          <a:p>
            <a:r>
              <a:rPr lang="cs-CZ" baseline="0" dirty="0"/>
              <a:t>Červený obrys znázorňuje </a:t>
            </a:r>
            <a:r>
              <a:rPr lang="cs-CZ" b="1" baseline="0" dirty="0"/>
              <a:t>největší procentuální nárůst </a:t>
            </a:r>
            <a:r>
              <a:rPr lang="cs-CZ" baseline="0" dirty="0"/>
              <a:t>mravnostní kriminality (KRPA), +30,0 %. </a:t>
            </a:r>
          </a:p>
          <a:p>
            <a:endParaRPr lang="cs-CZ" baseline="0" dirty="0"/>
          </a:p>
          <a:p>
            <a:r>
              <a:rPr lang="cs-CZ" b="1" baseline="0" dirty="0"/>
              <a:t>Největší nárůst počtu skutků mravnostní kriminality </a:t>
            </a:r>
            <a:r>
              <a:rPr lang="cs-CZ" baseline="0" dirty="0"/>
              <a:t>byl zaznamenán u KŘP hl. m. Praha (+131 skutků).</a:t>
            </a:r>
          </a:p>
          <a:p>
            <a:r>
              <a:rPr lang="cs-CZ" b="1" baseline="0" dirty="0"/>
              <a:t>Největší pokles počtu skutků mravnostní kriminality </a:t>
            </a:r>
            <a:r>
              <a:rPr lang="cs-CZ" baseline="0" dirty="0"/>
              <a:t>byl zaznamenán u KŘP Olomouckého kraje (-17 skutků).</a:t>
            </a:r>
          </a:p>
          <a:p>
            <a:endParaRPr lang="cs-CZ" baseline="0" dirty="0"/>
          </a:p>
          <a:p>
            <a:r>
              <a:rPr lang="cs-CZ" dirty="0"/>
              <a:t>V</a:t>
            </a:r>
            <a:r>
              <a:rPr lang="cs-CZ" b="1" dirty="0"/>
              <a:t> Ústeckém kraji </a:t>
            </a:r>
            <a:r>
              <a:rPr lang="cs-CZ" dirty="0"/>
              <a:t>je</a:t>
            </a:r>
            <a:r>
              <a:rPr lang="cs-CZ" b="1" dirty="0"/>
              <a:t> </a:t>
            </a:r>
            <a:r>
              <a:rPr lang="cs-CZ" dirty="0"/>
              <a:t>zaznamenáno </a:t>
            </a:r>
            <a:r>
              <a:rPr lang="cs-CZ" b="1" dirty="0"/>
              <a:t>15,5 % (571 skutků) </a:t>
            </a:r>
            <a:r>
              <a:rPr lang="cs-CZ" dirty="0"/>
              <a:t>mravnostní kriminality v ČR, což je podmíněno nejspíše etnickou skladbou a hustotou obyvatelstva na městských sídlištích a ekonomickou nouzí některých skupin obyvatelstva.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279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baseline="0" dirty="0"/>
              <a:t>Graf znázorňuje počty skutků majetkové kriminality registrovaných v krajích. </a:t>
            </a:r>
          </a:p>
          <a:p>
            <a:r>
              <a:rPr lang="cs-CZ" baseline="0" dirty="0"/>
              <a:t>Zelený obrys znázorňuje </a:t>
            </a:r>
            <a:r>
              <a:rPr lang="cs-CZ" b="1" baseline="0" dirty="0"/>
              <a:t>největší procentuální pokles</a:t>
            </a:r>
            <a:r>
              <a:rPr lang="cs-CZ" baseline="0" dirty="0"/>
              <a:t> majetkové kriminality (KRPU), -14,2 %.</a:t>
            </a:r>
          </a:p>
          <a:p>
            <a:r>
              <a:rPr lang="cs-CZ" baseline="0" dirty="0"/>
              <a:t>Červený obrys znázorňuje </a:t>
            </a:r>
            <a:r>
              <a:rPr lang="cs-CZ" b="1" baseline="0" dirty="0"/>
              <a:t>největší procentuální nárůst </a:t>
            </a:r>
            <a:r>
              <a:rPr lang="cs-CZ" baseline="0" dirty="0"/>
              <a:t>majetkové kriminality (KRPC), +18,2 %. </a:t>
            </a:r>
          </a:p>
          <a:p>
            <a:endParaRPr lang="cs-CZ" baseline="0" dirty="0"/>
          </a:p>
          <a:p>
            <a:r>
              <a:rPr lang="cs-CZ" b="1" baseline="0" dirty="0"/>
              <a:t>Největší nárůst počtu skutků majetkové kriminality </a:t>
            </a:r>
            <a:r>
              <a:rPr lang="cs-CZ" baseline="0" dirty="0"/>
              <a:t>byl zaznamenán u KŘP Moravskoslezského kraje (+1 179 skutků).</a:t>
            </a:r>
          </a:p>
          <a:p>
            <a:r>
              <a:rPr lang="cs-CZ" b="1" baseline="0" dirty="0"/>
              <a:t>Největší pokles počtu skutků majetkové kriminality </a:t>
            </a:r>
            <a:r>
              <a:rPr lang="cs-CZ" baseline="0" dirty="0"/>
              <a:t>byl zaznamenán u KŘP hl. m. Praha (-2 417 skutků).</a:t>
            </a:r>
          </a:p>
          <a:p>
            <a:endParaRPr lang="cs-CZ" baseline="0" dirty="0"/>
          </a:p>
          <a:p>
            <a:r>
              <a:rPr lang="cs-CZ" dirty="0"/>
              <a:t>V roce 2025 byl zaznamenán </a:t>
            </a:r>
            <a:r>
              <a:rPr lang="cs-CZ" b="1" dirty="0"/>
              <a:t>pokles</a:t>
            </a:r>
            <a:r>
              <a:rPr lang="cs-CZ" baseline="0" dirty="0"/>
              <a:t> </a:t>
            </a:r>
            <a:r>
              <a:rPr lang="cs-CZ" b="1" baseline="0" dirty="0"/>
              <a:t>u krádeží vloupáním </a:t>
            </a:r>
            <a:r>
              <a:rPr lang="cs-CZ" baseline="0" dirty="0"/>
              <a:t>o 8,4 % (-2 437 skutků), dále </a:t>
            </a:r>
            <a:r>
              <a:rPr lang="cs-CZ" b="1" baseline="0" dirty="0"/>
              <a:t>u krádeží prostých </a:t>
            </a:r>
            <a:r>
              <a:rPr lang="cs-CZ" baseline="0" dirty="0"/>
              <a:t>o 3,5 % (-1 116 skutků).</a:t>
            </a:r>
            <a:br>
              <a:rPr lang="cs-CZ" baseline="0" dirty="0"/>
            </a:br>
            <a:r>
              <a:rPr lang="cs-CZ" baseline="0" dirty="0"/>
              <a:t>Naopak </a:t>
            </a:r>
            <a:r>
              <a:rPr lang="cs-CZ" b="1" baseline="0" dirty="0"/>
              <a:t>nárůst</a:t>
            </a:r>
            <a:r>
              <a:rPr lang="cs-CZ" baseline="0" dirty="0"/>
              <a:t> byl zaznamenán u </a:t>
            </a:r>
            <a:r>
              <a:rPr lang="cs-CZ" b="1" baseline="0" dirty="0"/>
              <a:t>ostatních majetkových činů </a:t>
            </a:r>
            <a:r>
              <a:rPr lang="cs-CZ" baseline="0" dirty="0"/>
              <a:t>o 9,1 % (+3 022 skutků).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483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baseline="0" dirty="0"/>
              <a:t>Graf znázorňuje počty skutků hospodářské kriminality registrovaných v krajích. </a:t>
            </a:r>
          </a:p>
          <a:p>
            <a:r>
              <a:rPr lang="cs-CZ" baseline="0" dirty="0"/>
              <a:t>Zelený obrys znázorňuje </a:t>
            </a:r>
            <a:r>
              <a:rPr lang="cs-CZ" b="1" baseline="0" dirty="0"/>
              <a:t>největší procentuální pokles </a:t>
            </a:r>
            <a:r>
              <a:rPr lang="cs-CZ" baseline="0" dirty="0"/>
              <a:t>hospodářské kriminality (KRPZ), -32,9 %.</a:t>
            </a:r>
          </a:p>
          <a:p>
            <a:r>
              <a:rPr lang="cs-CZ" baseline="0" dirty="0"/>
              <a:t>Červený obrys znázorňuje </a:t>
            </a:r>
            <a:r>
              <a:rPr lang="cs-CZ" b="1" baseline="0" dirty="0"/>
              <a:t>největší procentuální nárůst </a:t>
            </a:r>
            <a:r>
              <a:rPr lang="cs-CZ" baseline="0" dirty="0"/>
              <a:t>hospodářské kriminality (KRPK), +19,9 %. </a:t>
            </a:r>
          </a:p>
          <a:p>
            <a:endParaRPr lang="cs-CZ" baseline="0" dirty="0"/>
          </a:p>
          <a:p>
            <a:r>
              <a:rPr lang="cs-CZ" b="1" baseline="0" dirty="0"/>
              <a:t>Největší nárůst počtu skutků hospodářské kriminality </a:t>
            </a:r>
            <a:r>
              <a:rPr lang="cs-CZ" baseline="0" dirty="0"/>
              <a:t>byl zaznamenán u KŘP Olomouckého kraje (+123 skutků).</a:t>
            </a:r>
          </a:p>
          <a:p>
            <a:r>
              <a:rPr lang="cs-CZ" b="1" baseline="0" dirty="0"/>
              <a:t>Největší pokles počtu skutků hospodářské kriminality </a:t>
            </a:r>
            <a:r>
              <a:rPr lang="cs-CZ" baseline="0" dirty="0"/>
              <a:t>byl zaznamenán u KŘP hl. m. Praha (-632 skutků).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927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Vývoj</a:t>
            </a:r>
            <a:r>
              <a:rPr lang="cs-CZ" baseline="0" dirty="0"/>
              <a:t> velikosti podílu kybernetické kriminality na celkové kriminalitě v letech 2011 – 2025 (žlutě zvýrazněná procenta).</a:t>
            </a:r>
          </a:p>
          <a:p>
            <a:r>
              <a:rPr lang="cs-CZ" baseline="0" dirty="0"/>
              <a:t>Graf též znázorňuje registrované skutky celkové kriminality a registrované skutky kybernetické kriminality.</a:t>
            </a:r>
          </a:p>
          <a:p>
            <a:endParaRPr lang="cs-CZ" baseline="0" dirty="0"/>
          </a:p>
          <a:p>
            <a:pPr defTabSz="931774">
              <a:defRPr/>
            </a:pPr>
            <a:r>
              <a:rPr lang="cs-CZ" b="1" dirty="0"/>
              <a:t>V roce 2025 kybernetická kriminalita tvoří 12,4 % celkové registrované kriminality.</a:t>
            </a:r>
            <a:r>
              <a:rPr lang="cs-CZ" dirty="0"/>
              <a:t> Dle statistických dat se jedná </a:t>
            </a:r>
            <a:r>
              <a:rPr lang="cs-CZ" b="1" dirty="0"/>
              <a:t>meziročně o zvýšení podílu o 1,7 procentního bodu </a:t>
            </a:r>
            <a:r>
              <a:rPr lang="cs-CZ" dirty="0"/>
              <a:t>kriminality v kyberprostoru na celkové kriminalitě.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160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Registrovaná kybernetická</a:t>
            </a:r>
            <a:r>
              <a:rPr lang="cs-CZ" baseline="0" dirty="0"/>
              <a:t> kriminalita v krajích za roky 2023, 2024 a 2025.</a:t>
            </a:r>
          </a:p>
          <a:p>
            <a:endParaRPr lang="cs-CZ" baseline="0" dirty="0"/>
          </a:p>
          <a:p>
            <a:r>
              <a:rPr lang="cs-CZ" b="1" dirty="0"/>
              <a:t>V roce 2025 bylo nejvíce trestných činů spáchaných v souvislosti s kybernetickou kriminalitou registrováno</a:t>
            </a:r>
            <a:r>
              <a:rPr lang="cs-CZ" b="1" baseline="0" dirty="0"/>
              <a:t> v kraji hl. m. Praha (2 699 skutků) a Jihomoravském kraji (2 570 skutků).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550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dirty="0"/>
              <a:t>V roce 2025 </a:t>
            </a:r>
            <a:r>
              <a:rPr lang="cs-CZ" b="1" dirty="0"/>
              <a:t>celková objasněnost (tj. včetně dodatečně objasněných skutků) </a:t>
            </a:r>
            <a:r>
              <a:rPr lang="cs-CZ" dirty="0"/>
              <a:t>činí </a:t>
            </a:r>
            <a:r>
              <a:rPr lang="cs-CZ" b="1" dirty="0"/>
              <a:t>55,9 %</a:t>
            </a:r>
            <a:r>
              <a:rPr lang="cs-CZ" dirty="0"/>
              <a:t> </a:t>
            </a:r>
            <a:r>
              <a:rPr lang="cs-CZ" b="1" dirty="0"/>
              <a:t>(meziročně vyšší o 1,2 procentního bodu).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169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roce 2025 bylo v</a:t>
            </a:r>
            <a:r>
              <a:rPr lang="cs-CZ" baseline="0" dirty="0"/>
              <a:t> rámci cizinců</a:t>
            </a:r>
            <a:r>
              <a:rPr lang="cs-CZ" dirty="0"/>
              <a:t> stíháno</a:t>
            </a:r>
            <a:r>
              <a:rPr lang="cs-CZ" baseline="0" dirty="0"/>
              <a:t> nejvíce občanů Ukrajiny (4 025 osob), Slovenska (2 333 osob), Polska (421 osob), Rumunska (312 osob) a Moldavska (233 osob).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4743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Počet trestně stíhaných fyzických osob</a:t>
            </a:r>
            <a:r>
              <a:rPr lang="cs-CZ" baseline="0" dirty="0"/>
              <a:t> v letech 2024 a 2025 (rozdělené na občany ČR, ostatní cizince a občany Ukrajiny) a jejich podíl na celkem stíhaných fyzických osobách.</a:t>
            </a:r>
          </a:p>
          <a:p>
            <a:endParaRPr lang="cs-CZ" baseline="0" dirty="0"/>
          </a:p>
          <a:p>
            <a:pPr defTabSz="931774">
              <a:defRPr/>
            </a:pPr>
            <a:r>
              <a:rPr lang="cs-CZ" b="1" dirty="0"/>
              <a:t>Počet trestně stíhaných státních příslušníků Ukrajiny za rok 2025 činí 4 025</a:t>
            </a:r>
            <a:r>
              <a:rPr lang="cs-CZ" dirty="0"/>
              <a:t>, meziročně se tak </a:t>
            </a:r>
            <a:r>
              <a:rPr lang="cs-CZ" b="1" dirty="0"/>
              <a:t>zvýšil o 4,8 %</a:t>
            </a:r>
            <a:r>
              <a:rPr lang="cs-CZ" dirty="0"/>
              <a:t>.</a:t>
            </a:r>
            <a:r>
              <a:rPr lang="cs-CZ" b="1" dirty="0"/>
              <a:t> </a:t>
            </a:r>
            <a:r>
              <a:rPr lang="cs-CZ" dirty="0"/>
              <a:t>Státní příslušníci Ukrajiny tvoří </a:t>
            </a:r>
            <a:r>
              <a:rPr lang="cs-CZ" b="1" dirty="0"/>
              <a:t>5,4 % stíhaných fyzických osob</a:t>
            </a:r>
            <a:r>
              <a:rPr lang="cs-CZ" dirty="0"/>
              <a:t>, což je o 0,3 procentního bodu více než v roce 2024. Ostatní cizinci představují 6,7 % celkového počtu stíhaných fyzických osob, tj. o 0,3 procentního bodu méně než v roce 2024.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715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dirty="0"/>
              <a:t>Tabulka výše znázorňuje vývoj a počet pěti (TOP 5) nejčastějších objasněných trestných činů, kterých se dopouští občané Ukrajiny v České republice. </a:t>
            </a:r>
          </a:p>
          <a:p>
            <a:pPr defTabSz="931774">
              <a:defRPr/>
            </a:pPr>
            <a:endParaRPr lang="cs-CZ" dirty="0"/>
          </a:p>
          <a:p>
            <a:pPr defTabSz="931774">
              <a:defRPr/>
            </a:pPr>
            <a:r>
              <a:rPr lang="cs-CZ" b="1" dirty="0"/>
              <a:t>Od roku 2021 se trestná činnost občanů Ukrajiny zvyšovala, v roce 2025 se poprvé meziročně snižuje, konkrétně u těchto TOP 5 dohromady o 7,8 %.</a:t>
            </a:r>
          </a:p>
          <a:p>
            <a:pPr defTabSz="931774">
              <a:defRPr/>
            </a:pPr>
            <a:endParaRPr lang="cs-CZ" b="1" dirty="0"/>
          </a:p>
          <a:p>
            <a:pPr defTabSz="931774">
              <a:defRPr/>
            </a:pPr>
            <a:r>
              <a:rPr lang="cs-CZ" b="1" dirty="0"/>
              <a:t>Počet trestně stíhaných státních příslušníků Ukrajiny za rok 2025 činí 4 025</a:t>
            </a:r>
            <a:r>
              <a:rPr lang="cs-CZ" dirty="0"/>
              <a:t>, meziročně se tak </a:t>
            </a:r>
            <a:r>
              <a:rPr lang="cs-CZ" b="1" dirty="0"/>
              <a:t>zvýšil o 4,8 %</a:t>
            </a:r>
            <a:r>
              <a:rPr lang="cs-CZ" dirty="0"/>
              <a:t>.</a:t>
            </a:r>
            <a:r>
              <a:rPr lang="cs-CZ" b="1" dirty="0"/>
              <a:t> </a:t>
            </a:r>
            <a:r>
              <a:rPr lang="cs-CZ" dirty="0"/>
              <a:t>Státní příslušníci Ukrajiny tvoří </a:t>
            </a:r>
            <a:r>
              <a:rPr lang="cs-CZ" b="1" dirty="0"/>
              <a:t>5,4 % stíhaných osob</a:t>
            </a:r>
            <a:r>
              <a:rPr lang="cs-CZ" dirty="0"/>
              <a:t>, což je o 0,3 procentního bodu více než v roce 2024. Ostatní cizinci představují 6,7 % celkového počtu stíhaných osob, tj. o 0,3 procentního bodu méně než v roce 2024.</a:t>
            </a:r>
          </a:p>
          <a:p>
            <a:pPr defTabSz="931774">
              <a:defRPr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5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Počet registrovaných skutků celkem (modrá spojnice) a počet objasněných skutků celkem (tj. včetně dodatečně objasněných skutků) – šedá spojnice.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367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57238"/>
            <a:ext cx="6729412" cy="3784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94874" y="4793739"/>
            <a:ext cx="5558988" cy="4541437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936008" y="9585726"/>
            <a:ext cx="3011118" cy="504604"/>
          </a:xfrm>
          <a:prstGeom prst="rect">
            <a:avLst/>
          </a:prstGeom>
        </p:spPr>
        <p:txBody>
          <a:bodyPr lIns="93162" tIns="46568" rIns="93162" bIns="46568" anchor="b" anchorCtr="0">
            <a:noAutofit/>
          </a:bodyPr>
          <a:lstStyle/>
          <a:p>
            <a:pPr defTabSz="931774">
              <a:defRPr/>
            </a:pPr>
            <a:fld id="{00000000-1234-1234-1234-12341234123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1172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Počet </a:t>
            </a:r>
            <a:r>
              <a:rPr lang="cs-CZ" baseline="0" dirty="0">
                <a:solidFill>
                  <a:srgbClr val="FF0000"/>
                </a:solidFill>
              </a:rPr>
              <a:t>registrovaných skutků </a:t>
            </a:r>
            <a:r>
              <a:rPr lang="cs-CZ" baseline="0" dirty="0"/>
              <a:t>v jednotlivých krajích v roce 2025 a podíl kraje na celkovém nápadu kriminality v ČR.</a:t>
            </a:r>
          </a:p>
          <a:p>
            <a:endParaRPr lang="cs-CZ" baseline="0" dirty="0"/>
          </a:p>
          <a:p>
            <a:pPr defTabSz="931774">
              <a:defRPr/>
            </a:pPr>
            <a:r>
              <a:rPr lang="cs-CZ" b="1" dirty="0"/>
              <a:t>V hlavním městě Praze </a:t>
            </a:r>
            <a:r>
              <a:rPr lang="cs-CZ" dirty="0"/>
              <a:t>se podíl kriminality na celkové kriminalitě meziročně</a:t>
            </a:r>
            <a:r>
              <a:rPr lang="cs-CZ" b="1" dirty="0"/>
              <a:t> snížil o 1,7 procentního bodu, v Ústeckém kraji se snížil o 0,5 procentního bodu.</a:t>
            </a:r>
            <a:r>
              <a:rPr lang="cs-CZ" dirty="0"/>
              <a:t> </a:t>
            </a:r>
          </a:p>
          <a:p>
            <a:pPr defTabSz="931774">
              <a:defRPr/>
            </a:pPr>
            <a:r>
              <a:rPr lang="cs-CZ" b="1" dirty="0"/>
              <a:t>Největší</a:t>
            </a:r>
            <a:r>
              <a:rPr lang="cs-CZ" dirty="0"/>
              <a:t> </a:t>
            </a:r>
            <a:r>
              <a:rPr lang="cs-CZ" b="1" dirty="0"/>
              <a:t>zvýšení podílu </a:t>
            </a:r>
            <a:r>
              <a:rPr lang="cs-CZ" dirty="0">
                <a:solidFill>
                  <a:srgbClr val="FF0000"/>
                </a:solidFill>
              </a:rPr>
              <a:t>na celkové </a:t>
            </a:r>
            <a:r>
              <a:rPr lang="cs-CZ" dirty="0"/>
              <a:t>kriminalitě zaznamenal</a:t>
            </a:r>
            <a:r>
              <a:rPr lang="cs-CZ" b="1" dirty="0"/>
              <a:t> Moravskoslezský kraj o 0,7 procentního bodu, Olomoucký kraj a Liberecký kraj o 0,4 procentního bodu a Královéhradecký kraj o </a:t>
            </a:r>
            <a:r>
              <a:rPr lang="cs-CZ" b="1" dirty="0">
                <a:solidFill>
                  <a:srgbClr val="FF0000"/>
                </a:solidFill>
              </a:rPr>
              <a:t>0,3 </a:t>
            </a:r>
            <a:r>
              <a:rPr lang="cs-CZ" b="1" dirty="0"/>
              <a:t>procentního bodu.</a:t>
            </a:r>
            <a:endParaRPr lang="cs-CZ" dirty="0"/>
          </a:p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63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V roce 2025 došlo k největšímu nárůstu podílu trestné činnosti na celkové kriminalitě u ostatní majetkové kriminality (+2,2 procentního bodu). </a:t>
            </a:r>
          </a:p>
          <a:p>
            <a:r>
              <a:rPr lang="cs-CZ" baseline="0" dirty="0"/>
              <a:t>V roce 2025 byl zaznamenán nejvýraznější pokles podílu trestné činnosti na celkové kriminalitě u zbývající kriminality (-1,2 procentního bodu).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948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284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Hmotné škody</a:t>
            </a:r>
            <a:r>
              <a:rPr lang="cs-CZ" dirty="0"/>
              <a:t> způsobené trestnou činností v roce 2025 jsou vykázány ve výši </a:t>
            </a:r>
            <a:r>
              <a:rPr lang="cs-CZ" b="1" dirty="0"/>
              <a:t>24,74 mld. Kč</a:t>
            </a:r>
            <a:r>
              <a:rPr lang="cs-CZ" dirty="0"/>
              <a:t>. Oproti loňskému roku se jedná o znatelný pokles.</a:t>
            </a:r>
          </a:p>
          <a:p>
            <a:r>
              <a:rPr lang="cs-CZ" b="1" dirty="0"/>
              <a:t>Výrazný pokles celkových škod oproti minulému roku je zapříčiněn </a:t>
            </a:r>
            <a:r>
              <a:rPr lang="cs-CZ" dirty="0"/>
              <a:t>tím, že v roce 2024 byly zahájeny ze strany NCOZ úkony trestního řízení v kauzách s nezvykle vysokou potenciální škodou, zejména „kauza </a:t>
            </a:r>
            <a:r>
              <a:rPr lang="cs-CZ" dirty="0" err="1"/>
              <a:t>Liberty</a:t>
            </a:r>
            <a:r>
              <a:rPr lang="cs-CZ" dirty="0"/>
              <a:t>“ se škodou téměř 6 miliard.</a:t>
            </a:r>
          </a:p>
          <a:p>
            <a:endParaRPr lang="cs-CZ" dirty="0"/>
          </a:p>
          <a:p>
            <a:r>
              <a:rPr lang="cs-CZ" b="1" dirty="0"/>
              <a:t>Majetkové trestné činy</a:t>
            </a:r>
            <a:r>
              <a:rPr lang="cs-CZ" dirty="0"/>
              <a:t> představují </a:t>
            </a:r>
            <a:r>
              <a:rPr lang="cs-CZ" b="1" dirty="0"/>
              <a:t>55,1 %</a:t>
            </a:r>
            <a:r>
              <a:rPr lang="cs-CZ" dirty="0"/>
              <a:t> všech spáchaných skutků a </a:t>
            </a:r>
            <a:r>
              <a:rPr lang="cs-CZ" b="1" dirty="0"/>
              <a:t>47,8 %</a:t>
            </a:r>
            <a:r>
              <a:rPr lang="cs-CZ" dirty="0"/>
              <a:t> způsobené škody. Nepoměrně méně skutků je spácháno </a:t>
            </a:r>
            <a:r>
              <a:rPr lang="cs-CZ" b="1" dirty="0"/>
              <a:t>hospodářskou trestnou činností</a:t>
            </a:r>
            <a:r>
              <a:rPr lang="cs-CZ" dirty="0"/>
              <a:t> (</a:t>
            </a:r>
            <a:r>
              <a:rPr lang="cs-CZ" b="1" dirty="0"/>
              <a:t>7,2 %</a:t>
            </a:r>
            <a:r>
              <a:rPr lang="cs-CZ" dirty="0"/>
              <a:t>), avšak tímto druhem kriminality byl způsoben vysoký podíl škody (</a:t>
            </a:r>
            <a:r>
              <a:rPr lang="cs-CZ" b="1" dirty="0"/>
              <a:t>42,0 %</a:t>
            </a:r>
            <a:r>
              <a:rPr lang="cs-CZ" dirty="0"/>
              <a:t>). </a:t>
            </a:r>
            <a:r>
              <a:rPr lang="cs-CZ" b="1" dirty="0"/>
              <a:t>Ostatní trestné činy</a:t>
            </a:r>
            <a:r>
              <a:rPr lang="cs-CZ" dirty="0"/>
              <a:t> představují početně </a:t>
            </a:r>
            <a:r>
              <a:rPr lang="cs-CZ" b="1" dirty="0"/>
              <a:t>37,7 %</a:t>
            </a:r>
            <a:r>
              <a:rPr lang="cs-CZ" dirty="0"/>
              <a:t> z celku a </a:t>
            </a:r>
            <a:r>
              <a:rPr lang="cs-CZ" b="1" dirty="0"/>
              <a:t>10,2 %</a:t>
            </a:r>
            <a:r>
              <a:rPr lang="cs-CZ" dirty="0"/>
              <a:t> podíl na způsobených škodách.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332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Dle NCOZ SKPV činí aktuální hodnota zajištěného majetku v trestním řízení 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7 156 681 012,- Kč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což je v porovnání s léty 2023 a 2024 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hodnota nadprůměrná 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(pozn. rok 2023 byl ovlivněn rozsáhlým zajišťováním NCOZ v případech souvisejících se zahraničními zbrojními zakázkami, ve kterých podalo FAÚ několik TO; zajištění cca 2 miliardy Kč bylo ještě v roce 2023 zrušeno).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Poměr mezi zajištěným majetkem a evidovanou škodou činí aktuálně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32 %</a:t>
            </a:r>
            <a:r>
              <a:rPr lang="cs-CZ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Hodnota zajištěného majetku za rok 2025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není konečná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základě předchozích zkušeností lze uvést, že významné úpravy hodnot mohou probíhat po další 2-3 týdny.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 pohledu objemu zajištěného majetku a kvalifikace trestných činů byly nejvýznamnější hodnoty zajištěny v rámci investičních, daňových a dotačních podvodů, dále korupčních TČ spojených s ovlivňováním veřejných zakázek, drogové trestné činnosti a praní peněz. Druh a povaha zajišťovaných věcí je stále velice různorodá – vyjma klasických peněžních prostředků v hotovosti/na účtech, nemovitostí, vozidel a elektroniky se jedná o umělecká díla, virtuální aktiva, pohledávky (např. z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leasingovaných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smluv), cenné papíry, a to včetně majetku vyčleněného do svěřeneckého fondu. Lze shrnout, že v roce 2025 zajistil policejní orgán v řadě případů virtuální aktiva (BTC, ETH, DOGE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.), a to jak na úrovni ÚCP (NCOZ), tak na úrovni KŘP. Jejich hodnota činí cca 1,3 miliardy Kč (pozn. vykázaná hodnota). Zajištění virtuálních aktiv je tedy u řady útvarů již poměrně běžnou součástí jejich činností. Pozitivně lze hodnotit řadu případů, ve kterých došlo k úspěšnému zajištění majetku v zahraničí (Španělsko, Itálie, Černá Hora apod.)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446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baseline="0" dirty="0"/>
              <a:t>Graf znázorňuje počty skutků násilné kriminality registrovaných v krajích. </a:t>
            </a:r>
          </a:p>
          <a:p>
            <a:r>
              <a:rPr lang="cs-CZ" baseline="0" dirty="0"/>
              <a:t>Zelený obrys znázorňuje </a:t>
            </a:r>
            <a:r>
              <a:rPr lang="cs-CZ" b="1" baseline="0" dirty="0"/>
              <a:t>největší procentuální pokles </a:t>
            </a:r>
            <a:r>
              <a:rPr lang="cs-CZ" baseline="0" dirty="0"/>
              <a:t>násilné kriminality (KRPK), -10,8 %.</a:t>
            </a:r>
          </a:p>
          <a:p>
            <a:r>
              <a:rPr lang="cs-CZ" baseline="0" dirty="0"/>
              <a:t>Červený obrys znázorňuje </a:t>
            </a:r>
            <a:r>
              <a:rPr lang="cs-CZ" b="1" baseline="0" dirty="0"/>
              <a:t>největší procentuální nárůst</a:t>
            </a:r>
            <a:r>
              <a:rPr lang="cs-CZ" baseline="0" dirty="0"/>
              <a:t> násilné kriminality (KRPL), +22,2 %. </a:t>
            </a:r>
          </a:p>
          <a:p>
            <a:endParaRPr lang="cs-CZ" baseline="0" dirty="0"/>
          </a:p>
          <a:p>
            <a:r>
              <a:rPr lang="cs-CZ" b="1" baseline="0" dirty="0"/>
              <a:t>Největší nárůst počtu skutků násilné kriminality </a:t>
            </a:r>
            <a:r>
              <a:rPr lang="cs-CZ" baseline="0" dirty="0"/>
              <a:t>byl zaznamenán u KŘP Libereckého kraje (+147 skutků).</a:t>
            </a:r>
          </a:p>
          <a:p>
            <a:r>
              <a:rPr lang="cs-CZ" b="1" baseline="0" dirty="0"/>
              <a:t>Největší pokles počtu skutků násilné kriminality </a:t>
            </a:r>
            <a:r>
              <a:rPr lang="cs-CZ" baseline="0" dirty="0"/>
              <a:t>byl zaznamenán u KŘP Středočeského kraje (-93 skutků).</a:t>
            </a:r>
          </a:p>
          <a:p>
            <a:endParaRPr lang="cs-CZ" baseline="0" dirty="0"/>
          </a:p>
          <a:p>
            <a:r>
              <a:rPr lang="cs-CZ" b="1" dirty="0"/>
              <a:t>Nejvíce násilných trestných činů </a:t>
            </a:r>
            <a:r>
              <a:rPr lang="cs-CZ" dirty="0"/>
              <a:t>bylo ve sledovaném období registrováno v Moravskoslezském kraji (1 765), hlavním městě Praze (1 609), Ústeckém kraji (1 578), Středočeském kraji (1 434) a Jihomoravském kraji (1 376). Skutky zaznamenané v těchto pěti krajích představují 56,4 % ze všech registrovaných skutků násilné kriminality v ČR.</a:t>
            </a:r>
          </a:p>
          <a:p>
            <a:pPr defTabSz="931774"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139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baseline="0" dirty="0"/>
              <a:t>Největší nárůst počtu skutků trestného činu vražda </a:t>
            </a:r>
            <a:r>
              <a:rPr lang="cs-CZ" baseline="0" dirty="0"/>
              <a:t>byl zaznamenán u KŘP Jihomoravského kraje (+16 skutků, tj. + 145,5 %). Nejvíce vražd bylo registrováno u KŘP Jihomoravského kraje, a to 27 vražd, z toho 12 vražd u MŘ Brno. </a:t>
            </a:r>
          </a:p>
          <a:p>
            <a:r>
              <a:rPr lang="cs-CZ" b="1" baseline="0" dirty="0"/>
              <a:t>Největší pokles počtu skutků trestného činu vražda </a:t>
            </a:r>
            <a:r>
              <a:rPr lang="cs-CZ" baseline="0" dirty="0"/>
              <a:t>byl zaznamenán u KŘP Ústeckého kraje (-6 skutků, tj. -37,5 %).</a:t>
            </a:r>
            <a:endParaRPr lang="cs-CZ" dirty="0"/>
          </a:p>
          <a:p>
            <a:endParaRPr lang="cs-CZ" dirty="0"/>
          </a:p>
          <a:p>
            <a:pPr defTabSz="931774">
              <a:defRPr/>
            </a:pPr>
            <a:r>
              <a:rPr lang="cs-CZ" dirty="0"/>
              <a:t>V roce 2025 bylo registrováno </a:t>
            </a:r>
            <a:r>
              <a:rPr lang="cs-CZ" b="1" dirty="0"/>
              <a:t>156 vražd</a:t>
            </a:r>
            <a:r>
              <a:rPr lang="cs-CZ" dirty="0"/>
              <a:t> (</a:t>
            </a:r>
            <a:r>
              <a:rPr lang="cs-CZ" b="1" dirty="0"/>
              <a:t>+5, +3,3 %</a:t>
            </a:r>
            <a:r>
              <a:rPr lang="cs-CZ" dirty="0"/>
              <a:t>). Z toho </a:t>
            </a:r>
            <a:r>
              <a:rPr lang="cs-CZ" b="1" dirty="0"/>
              <a:t>85</a:t>
            </a:r>
            <a:r>
              <a:rPr lang="cs-CZ" dirty="0"/>
              <a:t> vražd bylo </a:t>
            </a:r>
            <a:r>
              <a:rPr lang="cs-CZ" b="1" dirty="0"/>
              <a:t>motivováno osobními vztahy</a:t>
            </a:r>
            <a:r>
              <a:rPr lang="cs-CZ" dirty="0"/>
              <a:t>, u</a:t>
            </a:r>
            <a:r>
              <a:rPr lang="cs-CZ" b="1" dirty="0"/>
              <a:t> dvou skutků</a:t>
            </a:r>
            <a:r>
              <a:rPr lang="cs-CZ" dirty="0"/>
              <a:t> se jednalo o </a:t>
            </a:r>
            <a:r>
              <a:rPr lang="cs-CZ" b="1" dirty="0"/>
              <a:t>sexuální vraždy, </a:t>
            </a:r>
            <a:r>
              <a:rPr lang="cs-CZ" dirty="0"/>
              <a:t>u</a:t>
            </a:r>
            <a:r>
              <a:rPr lang="cs-CZ" b="1" dirty="0"/>
              <a:t> pěti skutků </a:t>
            </a:r>
            <a:r>
              <a:rPr lang="cs-CZ" dirty="0"/>
              <a:t>se jednalo o</a:t>
            </a:r>
            <a:r>
              <a:rPr lang="cs-CZ" b="1" dirty="0"/>
              <a:t> loupežné vraždy </a:t>
            </a:r>
            <a:r>
              <a:rPr lang="cs-CZ" dirty="0"/>
              <a:t>a u</a:t>
            </a:r>
            <a:r>
              <a:rPr lang="cs-CZ" b="1" dirty="0"/>
              <a:t> tří skutku </a:t>
            </a:r>
            <a:r>
              <a:rPr lang="cs-CZ" dirty="0"/>
              <a:t>o</a:t>
            </a:r>
            <a:r>
              <a:rPr lang="cs-CZ" b="1" dirty="0"/>
              <a:t> vraždu na objednávku</a:t>
            </a:r>
            <a:r>
              <a:rPr lang="cs-CZ" dirty="0"/>
              <a:t>. </a:t>
            </a:r>
            <a:r>
              <a:rPr lang="cs-CZ" b="1" dirty="0"/>
              <a:t>Dokonaných skutků vraždy</a:t>
            </a:r>
            <a:r>
              <a:rPr lang="cs-CZ" dirty="0"/>
              <a:t> je v roce 2025 celkem </a:t>
            </a:r>
            <a:r>
              <a:rPr lang="cs-CZ" b="1" dirty="0"/>
              <a:t>59</a:t>
            </a:r>
            <a:r>
              <a:rPr lang="cs-CZ" dirty="0"/>
              <a:t>, ve stádiu </a:t>
            </a:r>
            <a:r>
              <a:rPr lang="cs-CZ" b="1" dirty="0"/>
              <a:t>pokusu 86 skutků</a:t>
            </a:r>
            <a:r>
              <a:rPr lang="cs-CZ" dirty="0"/>
              <a:t> a ve stádiu </a:t>
            </a:r>
            <a:r>
              <a:rPr lang="cs-CZ" b="1" dirty="0"/>
              <a:t>přípravy 11 skutků</a:t>
            </a:r>
            <a:r>
              <a:rPr lang="cs-CZ" dirty="0"/>
              <a:t>. </a:t>
            </a:r>
            <a:r>
              <a:rPr lang="cs-CZ" b="1" dirty="0"/>
              <a:t>Objasněnost</a:t>
            </a:r>
            <a:r>
              <a:rPr lang="cs-CZ" dirty="0"/>
              <a:t> skutků vraždy </a:t>
            </a:r>
            <a:r>
              <a:rPr lang="cs-CZ"/>
              <a:t>je </a:t>
            </a:r>
            <a:r>
              <a:rPr lang="cs-CZ" b="1"/>
              <a:t>85,3</a:t>
            </a:r>
            <a:r>
              <a:rPr lang="cs-CZ" b="1" dirty="0"/>
              <a:t> %. </a:t>
            </a:r>
            <a:r>
              <a:rPr lang="cs-CZ" dirty="0"/>
              <a:t>V roce 2025</a:t>
            </a:r>
            <a:r>
              <a:rPr lang="cs-CZ" b="1" dirty="0"/>
              <a:t> pachatelé do 18 let </a:t>
            </a:r>
            <a:r>
              <a:rPr lang="cs-CZ" dirty="0"/>
              <a:t>spáchali</a:t>
            </a:r>
            <a:r>
              <a:rPr lang="cs-CZ" b="1" dirty="0"/>
              <a:t> 12 </a:t>
            </a:r>
            <a:r>
              <a:rPr lang="cs-CZ" dirty="0"/>
              <a:t>objasněných skutků vraždy, z toho pachatelé do 15 let</a:t>
            </a:r>
            <a:r>
              <a:rPr lang="cs-CZ" b="1" dirty="0"/>
              <a:t> dva </a:t>
            </a:r>
            <a:r>
              <a:rPr lang="cs-CZ" dirty="0"/>
              <a:t>objasněné skutky vraždy.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EFD9D-BD78-CA4C-A4F6-D51ACD0211A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786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59943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185838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856975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2549111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/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rgbClr val="899BB4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40107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 nové části - modrá alternati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1228725"/>
            <a:ext cx="6619876" cy="3276599"/>
          </a:xfrm>
        </p:spPr>
        <p:txBody>
          <a:bodyPr anchor="b" anchorCtr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Úvod nové části prezentace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505324"/>
            <a:ext cx="6619874" cy="9429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Podtext/podtitul</a:t>
            </a:r>
          </a:p>
        </p:txBody>
      </p:sp>
    </p:spTree>
    <p:extLst>
      <p:ext uri="{BB962C8B-B14F-4D97-AF65-F5344CB8AC3E}">
        <p14:creationId xmlns:p14="http://schemas.microsoft.com/office/powerpoint/2010/main" val="1702293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647698" y="1522174"/>
            <a:ext cx="4860000" cy="4644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867699" y="1522174"/>
            <a:ext cx="4860000" cy="4644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515812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 (bez grafiky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2"/>
          </p:nvPr>
        </p:nvSpPr>
        <p:spPr>
          <a:xfrm>
            <a:off x="647698" y="1522174"/>
            <a:ext cx="10080625" cy="4644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87194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228259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080753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45710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416738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f, tabulka, 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647074" y="1522174"/>
            <a:ext cx="10080625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855986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1874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125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5827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otace s obsah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427699" y="1522413"/>
            <a:ext cx="6300000" cy="464376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28768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otace a obrázek/graf/multimé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7" y="1522174"/>
            <a:ext cx="3600000" cy="464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13" hasCustomPrompt="1"/>
          </p:nvPr>
        </p:nvSpPr>
        <p:spPr>
          <a:xfrm>
            <a:off x="4427699" y="1522737"/>
            <a:ext cx="6300000" cy="464343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cs-CZ" dirty="0"/>
              <a:t>Obrázek, graf, multimédia</a:t>
            </a:r>
          </a:p>
        </p:txBody>
      </p:sp>
    </p:spTree>
    <p:extLst>
      <p:ext uri="{BB962C8B-B14F-4D97-AF65-F5344CB8AC3E}">
        <p14:creationId xmlns:p14="http://schemas.microsoft.com/office/powerpoint/2010/main" val="2772395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8716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3142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463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499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778467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e zna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7858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bez zna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90194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á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cs-CZ"/>
              <a:t>21.01.2026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647698" y="1447799"/>
            <a:ext cx="10080000" cy="4644000"/>
          </a:xfrm>
          <a:ln>
            <a:noFill/>
          </a:ln>
        </p:spPr>
        <p:txBody>
          <a:bodyPr tIns="180000">
            <a:normAutofit/>
          </a:bodyPr>
          <a:lstStyle>
            <a:lvl1pPr marL="0" indent="0" algn="ctr">
              <a:buNone/>
              <a:defRPr sz="2400" b="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Prostor pro vizitku, poděkování, výzvu k akci</a:t>
            </a:r>
          </a:p>
        </p:txBody>
      </p:sp>
    </p:spTree>
    <p:extLst>
      <p:ext uri="{BB962C8B-B14F-4D97-AF65-F5344CB8AC3E}">
        <p14:creationId xmlns:p14="http://schemas.microsoft.com/office/powerpoint/2010/main" val="3530950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229711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989647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914321"/>
            <a:ext cx="989647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7327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 (základní sníme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004C81">
                    <a:alpha val="50000"/>
                  </a:srgbClr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83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124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004C81">
                    <a:alpha val="50000"/>
                  </a:srgbClr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86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47698" y="252000"/>
            <a:ext cx="10080000" cy="1080000"/>
          </a:xfrm>
          <a:ln w="3175">
            <a:noFill/>
          </a:ln>
        </p:spPr>
        <p:txBody>
          <a:bodyPr>
            <a:noAutofit/>
          </a:bodyPr>
          <a:lstStyle>
            <a:lvl1pPr>
              <a:defRPr sz="5600" b="1">
                <a:solidFill>
                  <a:srgbClr val="004C8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47698" y="1521367"/>
            <a:ext cx="10080000" cy="46434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11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47699" y="252000"/>
            <a:ext cx="10080000" cy="108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47699" y="1522455"/>
            <a:ext cx="10080000" cy="464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47698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alpha val="50000"/>
                  </a:schemeClr>
                </a:solidFill>
              </a:defRPr>
            </a:lvl1pPr>
          </a:lstStyle>
          <a:p>
            <a:r>
              <a:rPr lang="cs-CZ"/>
              <a:t>21.01.2026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9648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alpha val="50000"/>
                  </a:schemeClr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614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1" r:id="rId3"/>
    <p:sldLayoutId id="2147483660" r:id="rId4"/>
    <p:sldLayoutId id="2147483662" r:id="rId5"/>
    <p:sldLayoutId id="2147483650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6" r:id="rId14"/>
    <p:sldLayoutId id="2147483670" r:id="rId15"/>
    <p:sldLayoutId id="2147483671" r:id="rId16"/>
    <p:sldLayoutId id="2147483672" r:id="rId17"/>
    <p:sldLayoutId id="2147483675" r:id="rId18"/>
    <p:sldLayoutId id="2147483673" r:id="rId19"/>
    <p:sldLayoutId id="2147483674" r:id="rId20"/>
    <p:sldLayoutId id="2147483683" r:id="rId21"/>
    <p:sldLayoutId id="2147483684" r:id="rId22"/>
    <p:sldLayoutId id="2147483685" r:id="rId23"/>
    <p:sldLayoutId id="2147483686" r:id="rId24"/>
    <p:sldLayoutId id="2147483699" r:id="rId25"/>
    <p:sldLayoutId id="2147483677" r:id="rId26"/>
    <p:sldLayoutId id="2147483678" r:id="rId27"/>
    <p:sldLayoutId id="2147483679" r:id="rId28"/>
    <p:sldLayoutId id="2147483680" r:id="rId29"/>
    <p:sldLayoutId id="2147483682" r:id="rId30"/>
    <p:sldLayoutId id="2147483681" r:id="rId31"/>
    <p:sldLayoutId id="2147483658" r:id="rId32"/>
    <p:sldLayoutId id="2147483701" r:id="rId33"/>
    <p:sldLayoutId id="2147483702" r:id="rId3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600" b="1" kern="1200">
          <a:solidFill>
            <a:srgbClr val="004C8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3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chart" Target="../charts/char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chart" Target="../charts/char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png"/><Relationship Id="rId5" Type="http://schemas.openxmlformats.org/officeDocument/2006/relationships/chart" Target="../charts/char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5" Type="http://schemas.openxmlformats.org/officeDocument/2006/relationships/chart" Target="../charts/chart8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7328095" cy="3489423"/>
          </a:xfrm>
        </p:spPr>
        <p:txBody>
          <a:bodyPr>
            <a:normAutofit/>
          </a:bodyPr>
          <a:lstStyle/>
          <a:p>
            <a:r>
              <a:rPr lang="cs-CZ" altLang="cs-CZ" sz="2800" dirty="0"/>
              <a:t>Základní statistické údaje o kriminalitě </a:t>
            </a:r>
            <a:br>
              <a:rPr lang="cs-CZ" altLang="cs-CZ" sz="2400" dirty="0"/>
            </a:br>
            <a:r>
              <a:rPr lang="cs-CZ" altLang="cs-CZ" sz="2000" dirty="0"/>
              <a:t>leden – prosinec 2025 v meziročním srovnání</a:t>
            </a:r>
            <a:br>
              <a:rPr lang="cs-CZ" altLang="cs-CZ" sz="2400" dirty="0"/>
            </a:br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cs-CZ" sz="4200" b="1" dirty="0"/>
          </a:p>
          <a:p>
            <a:endParaRPr lang="cs-CZ" sz="4200" b="1" dirty="0"/>
          </a:p>
          <a:p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C2B39925-8CA6-E536-F3BA-6FF74F4F1E00}"/>
              </a:ext>
            </a:extLst>
          </p:cNvPr>
          <p:cNvSpPr txBox="1">
            <a:spLocks/>
          </p:cNvSpPr>
          <p:nvPr/>
        </p:nvSpPr>
        <p:spPr>
          <a:xfrm>
            <a:off x="938253" y="3833722"/>
            <a:ext cx="5303521" cy="1331754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1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altLang="cs-CZ" sz="2000" dirty="0"/>
              <a:t>plk. Ing. Bc. Martin Štětka</a:t>
            </a:r>
            <a:br>
              <a:rPr lang="cs-CZ" altLang="cs-CZ" sz="2000" dirty="0"/>
            </a:br>
            <a:br>
              <a:rPr lang="cs-CZ" alt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5329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Násilná kriminalita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7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80519"/>
              </p:ext>
            </p:extLst>
          </p:nvPr>
        </p:nvGraphicFramePr>
        <p:xfrm>
          <a:off x="647698" y="1359747"/>
          <a:ext cx="9536400" cy="45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ovéPole 20"/>
          <p:cNvSpPr txBox="1"/>
          <p:nvPr/>
        </p:nvSpPr>
        <p:spPr>
          <a:xfrm>
            <a:off x="6307680" y="398424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13 752 skutků 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5524426" y="383034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34" y="430921"/>
            <a:ext cx="207424" cy="242780"/>
          </a:xfrm>
          <a:prstGeom prst="rect">
            <a:avLst/>
          </a:prstGeom>
        </p:spPr>
      </p:pic>
      <p:cxnSp>
        <p:nvCxnSpPr>
          <p:cNvPr id="28" name="Přímá spojnice se šipkou 27"/>
          <p:cNvCxnSpPr/>
          <p:nvPr/>
        </p:nvCxnSpPr>
        <p:spPr>
          <a:xfrm flipV="1">
            <a:off x="8832716" y="450817"/>
            <a:ext cx="0" cy="378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8896447" y="360569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</a:rPr>
              <a:t>+ 44 skutků</a:t>
            </a:r>
            <a:br>
              <a:rPr lang="cs-CZ" sz="1400" b="1" dirty="0">
                <a:solidFill>
                  <a:srgbClr val="C00000"/>
                </a:solidFill>
              </a:rPr>
            </a:br>
            <a:r>
              <a:rPr lang="cs-CZ" sz="1400" b="1" dirty="0">
                <a:solidFill>
                  <a:srgbClr val="C00000"/>
                </a:solidFill>
              </a:rPr>
              <a:t>+ 0,3 % </a:t>
            </a:r>
          </a:p>
        </p:txBody>
      </p:sp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CE2071C9-BF18-2E15-44E7-00009675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18A3243A-4B35-9DEF-23B1-5719ECD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93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Vraždy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222744"/>
              </p:ext>
            </p:extLst>
          </p:nvPr>
        </p:nvGraphicFramePr>
        <p:xfrm>
          <a:off x="647698" y="1338149"/>
          <a:ext cx="9536400" cy="3465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Tabulk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520104"/>
              </p:ext>
            </p:extLst>
          </p:nvPr>
        </p:nvGraphicFramePr>
        <p:xfrm>
          <a:off x="1962698" y="4980368"/>
          <a:ext cx="6908800" cy="920115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834066085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1538702633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3812546837"/>
                    </a:ext>
                  </a:extLst>
                </a:gridCol>
                <a:gridCol w="1643332">
                  <a:extLst>
                    <a:ext uri="{9D8B030D-6E8A-4147-A177-3AD203B41FA5}">
                      <a16:colId xmlns:a16="http://schemas.microsoft.com/office/drawing/2014/main" val="2635777364"/>
                    </a:ext>
                  </a:extLst>
                </a:gridCol>
                <a:gridCol w="1506268">
                  <a:extLst>
                    <a:ext uri="{9D8B030D-6E8A-4147-A177-3AD203B41FA5}">
                      <a16:colId xmlns:a16="http://schemas.microsoft.com/office/drawing/2014/main" val="586464499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PŘÍPRAVA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POKUS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DOKONANÝ TRESTNÝ ČIN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59642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54230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586882"/>
                  </a:ext>
                </a:extLst>
              </a:tr>
            </a:tbl>
          </a:graphicData>
        </a:graphic>
      </p:graphicFrame>
      <p:sp>
        <p:nvSpPr>
          <p:cNvPr id="20" name="TextovéPole 19"/>
          <p:cNvSpPr txBox="1"/>
          <p:nvPr/>
        </p:nvSpPr>
        <p:spPr>
          <a:xfrm>
            <a:off x="6307680" y="398424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156 skutků 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524426" y="383034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34" y="430921"/>
            <a:ext cx="207424" cy="242780"/>
          </a:xfrm>
          <a:prstGeom prst="rect">
            <a:avLst/>
          </a:prstGeom>
        </p:spPr>
      </p:pic>
      <p:cxnSp>
        <p:nvCxnSpPr>
          <p:cNvPr id="23" name="Přímá spojnice se šipkou 22"/>
          <p:cNvCxnSpPr/>
          <p:nvPr/>
        </p:nvCxnSpPr>
        <p:spPr>
          <a:xfrm flipV="1">
            <a:off x="8832716" y="450817"/>
            <a:ext cx="0" cy="378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8896447" y="360569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</a:rPr>
              <a:t>+ 5 skutků</a:t>
            </a:r>
            <a:br>
              <a:rPr lang="cs-CZ" sz="1400" b="1" dirty="0">
                <a:solidFill>
                  <a:srgbClr val="C00000"/>
                </a:solidFill>
              </a:rPr>
            </a:br>
            <a:r>
              <a:rPr lang="cs-CZ" sz="1400" b="1" dirty="0">
                <a:solidFill>
                  <a:srgbClr val="C00000"/>
                </a:solidFill>
              </a:rPr>
              <a:t>+ 3,3 %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A6FC87-38BB-BD70-35FC-A3459781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9788923C-42A5-4149-54B3-6F64E348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1972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Vraždy – registrované i objasněné skutky a objasněnost v %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2021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7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039790"/>
              </p:ext>
            </p:extLst>
          </p:nvPr>
        </p:nvGraphicFramePr>
        <p:xfrm>
          <a:off x="1233484" y="1441354"/>
          <a:ext cx="8515350" cy="2202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Graf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8778987"/>
              </p:ext>
            </p:extLst>
          </p:nvPr>
        </p:nvGraphicFramePr>
        <p:xfrm>
          <a:off x="647698" y="3675725"/>
          <a:ext cx="9686925" cy="2368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2D4C3AF2-7A43-EE38-8C93-61FCCB0FF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F398D72A-AA2A-B6E9-3175-2366A3160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705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Mravnostní kriminalita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7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6429171"/>
              </p:ext>
            </p:extLst>
          </p:nvPr>
        </p:nvGraphicFramePr>
        <p:xfrm>
          <a:off x="647698" y="1359747"/>
          <a:ext cx="9536400" cy="45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6307680" y="398424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3 695 skutků 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5524426" y="383034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34" y="430921"/>
            <a:ext cx="207424" cy="242780"/>
          </a:xfrm>
          <a:prstGeom prst="rect">
            <a:avLst/>
          </a:prstGeom>
        </p:spPr>
      </p:pic>
      <p:cxnSp>
        <p:nvCxnSpPr>
          <p:cNvPr id="21" name="Přímá spojnice se šipkou 20"/>
          <p:cNvCxnSpPr/>
          <p:nvPr/>
        </p:nvCxnSpPr>
        <p:spPr>
          <a:xfrm flipV="1">
            <a:off x="8832716" y="450817"/>
            <a:ext cx="0" cy="378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8896447" y="360569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</a:rPr>
              <a:t>+ 299 skutků</a:t>
            </a:r>
            <a:br>
              <a:rPr lang="cs-CZ" sz="1400" b="1" dirty="0">
                <a:solidFill>
                  <a:srgbClr val="C00000"/>
                </a:solidFill>
              </a:rPr>
            </a:br>
            <a:r>
              <a:rPr lang="cs-CZ" sz="1400" b="1" dirty="0">
                <a:solidFill>
                  <a:srgbClr val="C00000"/>
                </a:solidFill>
              </a:rPr>
              <a:t>+ 8,8 % </a:t>
            </a:r>
          </a:p>
        </p:txBody>
      </p:sp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C36AF317-3D8A-544F-89F2-4A65D0D05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273EF91D-811C-6FF6-8D2D-2CFEB9576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98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Majetková kriminalita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11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27" name="Graf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226336"/>
              </p:ext>
            </p:extLst>
          </p:nvPr>
        </p:nvGraphicFramePr>
        <p:xfrm>
          <a:off x="647698" y="1297787"/>
          <a:ext cx="9536400" cy="45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7234339" y="1288756"/>
            <a:ext cx="4298973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2B368"/>
              </a:buClr>
            </a:pPr>
            <a:r>
              <a:rPr lang="cs-CZ" sz="1600" b="1" dirty="0">
                <a:solidFill>
                  <a:srgbClr val="009242"/>
                </a:solidFill>
                <a:cs typeface="Arial" panose="020B0604020202020204" pitchFamily="34" charset="0"/>
              </a:rPr>
              <a:t>krádeže vloupáním             - 8,4 %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2B368"/>
              </a:buClr>
            </a:pPr>
            <a:r>
              <a:rPr lang="cs-CZ" sz="1600" b="1" dirty="0">
                <a:solidFill>
                  <a:srgbClr val="009242"/>
                </a:solidFill>
                <a:cs typeface="Arial" panose="020B0604020202020204" pitchFamily="34" charset="0"/>
              </a:rPr>
              <a:t>krádeže prosté                    - 3,5 %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2B368"/>
              </a:buClr>
            </a:pPr>
            <a:r>
              <a:rPr lang="cs-CZ" sz="1600" b="1" dirty="0">
                <a:solidFill>
                  <a:srgbClr val="C00000"/>
                </a:solidFill>
                <a:cs typeface="Arial" panose="020B0604020202020204" pitchFamily="34" charset="0"/>
              </a:rPr>
              <a:t>ostatní majetkové činy       + 9,1 %</a:t>
            </a:r>
          </a:p>
        </p:txBody>
      </p:sp>
      <p:cxnSp>
        <p:nvCxnSpPr>
          <p:cNvPr id="19" name="Přímá spojnice se šipkou 18"/>
          <p:cNvCxnSpPr/>
          <p:nvPr/>
        </p:nvCxnSpPr>
        <p:spPr>
          <a:xfrm>
            <a:off x="8832716" y="450000"/>
            <a:ext cx="0" cy="378000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524426" y="381600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8896447" y="360000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009242"/>
                </a:solidFill>
              </a:rPr>
              <a:t>- 531 skutků</a:t>
            </a:r>
            <a:br>
              <a:rPr lang="cs-CZ" sz="1400" b="1" dirty="0">
                <a:solidFill>
                  <a:srgbClr val="009242"/>
                </a:solidFill>
              </a:rPr>
            </a:br>
            <a:r>
              <a:rPr lang="cs-CZ" sz="1400" b="1" dirty="0">
                <a:solidFill>
                  <a:srgbClr val="009242"/>
                </a:solidFill>
              </a:rPr>
              <a:t>- 0,6 % 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34" y="432000"/>
            <a:ext cx="207424" cy="242780"/>
          </a:xfrm>
          <a:prstGeom prst="rect">
            <a:avLst/>
          </a:prstGeom>
        </p:spPr>
      </p:pic>
      <p:sp>
        <p:nvSpPr>
          <p:cNvPr id="23" name="TextovéPole 22"/>
          <p:cNvSpPr txBox="1"/>
          <p:nvPr/>
        </p:nvSpPr>
        <p:spPr>
          <a:xfrm>
            <a:off x="6307680" y="398424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93 695 skutků </a:t>
            </a:r>
          </a:p>
        </p:txBody>
      </p:sp>
      <p:sp>
        <p:nvSpPr>
          <p:cNvPr id="2" name="Šipka nahoru 1"/>
          <p:cNvSpPr/>
          <p:nvPr/>
        </p:nvSpPr>
        <p:spPr>
          <a:xfrm>
            <a:off x="7182576" y="1875491"/>
            <a:ext cx="108000" cy="1440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 nahoru 23"/>
          <p:cNvSpPr/>
          <p:nvPr/>
        </p:nvSpPr>
        <p:spPr>
          <a:xfrm flipV="1">
            <a:off x="7176833" y="1639546"/>
            <a:ext cx="108000" cy="144000"/>
          </a:xfrm>
          <a:prstGeom prst="upArrow">
            <a:avLst/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 nahoru 24"/>
          <p:cNvSpPr/>
          <p:nvPr/>
        </p:nvSpPr>
        <p:spPr>
          <a:xfrm flipV="1">
            <a:off x="7176833" y="1408359"/>
            <a:ext cx="108000" cy="144000"/>
          </a:xfrm>
          <a:prstGeom prst="upArrow">
            <a:avLst/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ástupný symbol pro datum 12">
            <a:extLst>
              <a:ext uri="{FF2B5EF4-FFF2-40B4-BE49-F238E27FC236}">
                <a16:creationId xmlns:a16="http://schemas.microsoft.com/office/drawing/2014/main" id="{C006D8A8-DDAA-C965-092A-9653705CE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3B94F37D-C11D-1A06-A57D-B3802C650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105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4">
            <a:extLst>
              <a:ext uri="{FF2B5EF4-FFF2-40B4-BE49-F238E27FC236}">
                <a16:creationId xmlns:a16="http://schemas.microsoft.com/office/drawing/2014/main" id="{5F299945-76D9-E240-A8F4-C8633FE0FA35}"/>
              </a:ext>
            </a:extLst>
          </p:cNvPr>
          <p:cNvSpPr txBox="1"/>
          <p:nvPr/>
        </p:nvSpPr>
        <p:spPr>
          <a:xfrm>
            <a:off x="2176679" y="6183526"/>
            <a:ext cx="300161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Pomáhat a chránit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Hospodářská kriminalita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7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543730"/>
              </p:ext>
            </p:extLst>
          </p:nvPr>
        </p:nvGraphicFramePr>
        <p:xfrm>
          <a:off x="647698" y="1296818"/>
          <a:ext cx="9536400" cy="45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8" name="Přímá spojnice se šipkou 17"/>
          <p:cNvCxnSpPr/>
          <p:nvPr/>
        </p:nvCxnSpPr>
        <p:spPr>
          <a:xfrm>
            <a:off x="8832716" y="450000"/>
            <a:ext cx="0" cy="378000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5524426" y="381600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8896447" y="360000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009242"/>
                </a:solidFill>
              </a:rPr>
              <a:t>- 532 skutků</a:t>
            </a:r>
            <a:br>
              <a:rPr lang="cs-CZ" sz="1400" b="1" dirty="0">
                <a:solidFill>
                  <a:srgbClr val="009242"/>
                </a:solidFill>
              </a:rPr>
            </a:br>
            <a:r>
              <a:rPr lang="cs-CZ" sz="1400" b="1" dirty="0">
                <a:solidFill>
                  <a:srgbClr val="009242"/>
                </a:solidFill>
              </a:rPr>
              <a:t>- 4,1 % </a:t>
            </a: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34" y="432000"/>
            <a:ext cx="207424" cy="24278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6307680" y="398424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12 302 skutků </a:t>
            </a:r>
          </a:p>
        </p:txBody>
      </p:sp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C0F550AE-910B-735E-8C6B-A4FC1D68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E340601E-5EB4-1C75-0513-10B4E3BA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457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Vývoj velikosti podílu kybernetické kriminality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2000" b="1" dirty="0">
                <a:solidFill>
                  <a:srgbClr val="004E7A"/>
                </a:solidFill>
              </a:rPr>
              <a:t>na celkové kriminalitě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2011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514606"/>
              </p:ext>
            </p:extLst>
          </p:nvPr>
        </p:nvGraphicFramePr>
        <p:xfrm>
          <a:off x="647698" y="1446158"/>
          <a:ext cx="9536400" cy="45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8408C4-DC88-B9ED-B35E-F1403DA1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05F39B76-A6E0-A361-7E55-F7A7BEA1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975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Registrovaná kybernetická kriminalita v krajích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2023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420749"/>
              </p:ext>
            </p:extLst>
          </p:nvPr>
        </p:nvGraphicFramePr>
        <p:xfrm>
          <a:off x="806968" y="1961805"/>
          <a:ext cx="8715600" cy="271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4" name="Přímá spojnice se šipkou 13"/>
          <p:cNvCxnSpPr/>
          <p:nvPr/>
        </p:nvCxnSpPr>
        <p:spPr>
          <a:xfrm>
            <a:off x="4572878" y="1121961"/>
            <a:ext cx="0" cy="378000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437841" y="1053561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2024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636609" y="1031961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009242"/>
                </a:solidFill>
              </a:rPr>
              <a:t>- 1 097 skutků</a:t>
            </a:r>
            <a:br>
              <a:rPr lang="cs-CZ" sz="1400" b="1" dirty="0">
                <a:solidFill>
                  <a:srgbClr val="009242"/>
                </a:solidFill>
              </a:rPr>
            </a:br>
            <a:r>
              <a:rPr lang="cs-CZ" sz="1400" b="1" dirty="0">
                <a:solidFill>
                  <a:srgbClr val="009242"/>
                </a:solidFill>
              </a:rPr>
              <a:t>- 5,6 %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49" y="1103961"/>
            <a:ext cx="207424" cy="24278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2221095" y="1070385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18 495 skutků 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6813173" y="1024025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21 137 skutků 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6029919" y="1008635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27" y="1056522"/>
            <a:ext cx="207424" cy="242780"/>
          </a:xfrm>
          <a:prstGeom prst="rect">
            <a:avLst/>
          </a:prstGeom>
        </p:spPr>
      </p:pic>
      <p:cxnSp>
        <p:nvCxnSpPr>
          <p:cNvPr id="26" name="Přímá spojnice se šipkou 25"/>
          <p:cNvCxnSpPr/>
          <p:nvPr/>
        </p:nvCxnSpPr>
        <p:spPr>
          <a:xfrm flipV="1">
            <a:off x="9184199" y="1076418"/>
            <a:ext cx="0" cy="378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9247930" y="986170"/>
            <a:ext cx="282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</a:rPr>
              <a:t>+ 2 642 skutků</a:t>
            </a:r>
            <a:br>
              <a:rPr lang="cs-CZ" sz="1400" b="1" dirty="0">
                <a:solidFill>
                  <a:srgbClr val="C00000"/>
                </a:solidFill>
              </a:rPr>
            </a:br>
            <a:r>
              <a:rPr lang="cs-CZ" sz="1400" b="1" dirty="0">
                <a:solidFill>
                  <a:srgbClr val="C00000"/>
                </a:solidFill>
              </a:rPr>
              <a:t>+ 14,3 % 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61391"/>
              </p:ext>
            </p:extLst>
          </p:nvPr>
        </p:nvGraphicFramePr>
        <p:xfrm>
          <a:off x="647698" y="4594896"/>
          <a:ext cx="9034140" cy="1359025"/>
        </p:xfrm>
        <a:graphic>
          <a:graphicData uri="http://schemas.openxmlformats.org/drawingml/2006/table">
            <a:tbl>
              <a:tblPr/>
              <a:tblGrid>
                <a:gridCol w="602276">
                  <a:extLst>
                    <a:ext uri="{9D8B030D-6E8A-4147-A177-3AD203B41FA5}">
                      <a16:colId xmlns:a16="http://schemas.microsoft.com/office/drawing/2014/main" val="2892090918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2147215989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3153993423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428973040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3308438473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587561314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2398660137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114902530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3021499718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319324602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373600465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3854551861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722997258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1180029115"/>
                    </a:ext>
                  </a:extLst>
                </a:gridCol>
                <a:gridCol w="602276">
                  <a:extLst>
                    <a:ext uri="{9D8B030D-6E8A-4147-A177-3AD203B41FA5}">
                      <a16:colId xmlns:a16="http://schemas.microsoft.com/office/drawing/2014/main" val="3547761266"/>
                    </a:ext>
                  </a:extLst>
                </a:gridCol>
              </a:tblGrid>
              <a:tr h="4240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02" marR="7802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KRPA</a:t>
                      </a:r>
                    </a:p>
                  </a:txBody>
                  <a:tcPr marL="7802" marR="7802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KRPS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KRPC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KRPP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KRPK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KRPU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KRPL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KRPH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KRPE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KRPJ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KRPB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KRPZ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KRPM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KRPT</a:t>
                      </a:r>
                    </a:p>
                  </a:txBody>
                  <a:tcPr marL="7802" marR="7802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102252"/>
                  </a:ext>
                </a:extLst>
              </a:tr>
              <a:tr h="31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7802" marR="7802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3 181</a:t>
                      </a:r>
                    </a:p>
                  </a:txBody>
                  <a:tcPr marL="7802" marR="36000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2 370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1 083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1 644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943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2 086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1 002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1 247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1 981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749371"/>
                  </a:ext>
                </a:extLst>
              </a:tr>
              <a:tr h="31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7802" marR="7802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2 500</a:t>
                      </a:r>
                    </a:p>
                  </a:txBody>
                  <a:tcPr marL="7802" marR="36000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2 058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920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956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481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1 585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924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949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962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790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2 051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1 021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1 336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1 962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168542"/>
                  </a:ext>
                </a:extLst>
              </a:tr>
              <a:tr h="31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7802" marR="7802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2 699</a:t>
                      </a:r>
                    </a:p>
                  </a:txBody>
                  <a:tcPr marL="7802" marR="36000" marT="78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2 542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906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896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716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2 063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1 054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1 058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1 065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684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2 570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974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1 585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2 325</a:t>
                      </a:r>
                    </a:p>
                  </a:txBody>
                  <a:tcPr marL="7802" marR="36000" marT="78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364097"/>
                  </a:ext>
                </a:extLst>
              </a:tr>
            </a:tbl>
          </a:graphicData>
        </a:graphic>
      </p:graphicFrame>
      <p:sp>
        <p:nvSpPr>
          <p:cNvPr id="19" name="Zástupný symbol pro datum 18">
            <a:extLst>
              <a:ext uri="{FF2B5EF4-FFF2-40B4-BE49-F238E27FC236}">
                <a16:creationId xmlns:a16="http://schemas.microsoft.com/office/drawing/2014/main" id="{7F8C4F54-AF14-E4EA-04E9-674790FF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98ACE9A4-0867-4CF9-ECDC-BB343D2FB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9893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Celková objasněnost v ČR 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2021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357161"/>
              </p:ext>
            </p:extLst>
          </p:nvPr>
        </p:nvGraphicFramePr>
        <p:xfrm>
          <a:off x="647698" y="1362799"/>
          <a:ext cx="7065570" cy="3361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799833"/>
              </p:ext>
            </p:extLst>
          </p:nvPr>
        </p:nvGraphicFramePr>
        <p:xfrm>
          <a:off x="764183" y="4871430"/>
          <a:ext cx="6832600" cy="1078865"/>
        </p:xfrm>
        <a:graphic>
          <a:graphicData uri="http://schemas.openxmlformats.org/drawingml/2006/table">
            <a:tbl>
              <a:tblPr/>
              <a:tblGrid>
                <a:gridCol w="3403600">
                  <a:extLst>
                    <a:ext uri="{9D8B030D-6E8A-4147-A177-3AD203B41FA5}">
                      <a16:colId xmlns:a16="http://schemas.microsoft.com/office/drawing/2014/main" val="22222906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58044798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7538609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009424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2703775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526040193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65506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CELKOVÝ POČET REGISTROVANÝCH SKUTKŮ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153 233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181 991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181 417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173 322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170 051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91799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OBJASNĚNOST CELKEM V %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57,3%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52,9%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55,4%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54,7%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55,9%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251785"/>
                  </a:ext>
                </a:extLst>
              </a:tr>
            </a:tbl>
          </a:graphicData>
        </a:graphic>
      </p:graphicFrame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FDFB4039-768B-10F9-3583-5EED4B59B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C8D855A9-8620-9030-14FB-CD430650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9197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Počty stíhaných osob - cizinců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2021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179539" y="1279286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stíháno celkem </a:t>
            </a:r>
            <a:r>
              <a:rPr lang="cs-CZ" sz="1400" b="1" dirty="0">
                <a:solidFill>
                  <a:srgbClr val="080808"/>
                </a:solidFill>
              </a:rPr>
              <a:t>75 209 osob 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768306" y="1241432"/>
            <a:ext cx="282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9242"/>
                </a:solidFill>
              </a:rPr>
              <a:t>-616 osob</a:t>
            </a:r>
            <a:br>
              <a:rPr lang="cs-CZ" sz="1600" b="1" dirty="0">
                <a:solidFill>
                  <a:srgbClr val="009242"/>
                </a:solidFill>
              </a:rPr>
            </a:br>
            <a:r>
              <a:rPr lang="cs-CZ" sz="1600" b="1" dirty="0">
                <a:solidFill>
                  <a:srgbClr val="009242"/>
                </a:solidFill>
              </a:rPr>
              <a:t>-0,8 % 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3" y="1311783"/>
            <a:ext cx="207424" cy="242780"/>
          </a:xfrm>
          <a:prstGeom prst="rect">
            <a:avLst/>
          </a:prstGeom>
        </p:spPr>
      </p:pic>
      <p:sp>
        <p:nvSpPr>
          <p:cNvPr id="15" name="TextovéPole 14"/>
          <p:cNvSpPr txBox="1"/>
          <p:nvPr/>
        </p:nvSpPr>
        <p:spPr>
          <a:xfrm>
            <a:off x="5755568" y="1239943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stíháno celkem </a:t>
            </a:r>
            <a:r>
              <a:rPr lang="cs-CZ" sz="1400" b="1" dirty="0">
                <a:solidFill>
                  <a:srgbClr val="080808"/>
                </a:solidFill>
              </a:rPr>
              <a:t>9 027 cizinců 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323864" y="1202089"/>
            <a:ext cx="282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9242"/>
                </a:solidFill>
              </a:rPr>
              <a:t>- 86 cizinců</a:t>
            </a:r>
            <a:br>
              <a:rPr lang="cs-CZ" sz="1600" b="1" dirty="0">
                <a:solidFill>
                  <a:srgbClr val="009242"/>
                </a:solidFill>
              </a:rPr>
            </a:br>
            <a:r>
              <a:rPr lang="cs-CZ" sz="1600" b="1" dirty="0">
                <a:solidFill>
                  <a:srgbClr val="009242"/>
                </a:solidFill>
              </a:rPr>
              <a:t>- 0,9 % 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822" y="1272440"/>
            <a:ext cx="207424" cy="242780"/>
          </a:xfrm>
          <a:prstGeom prst="rect">
            <a:avLst/>
          </a:prstGeom>
        </p:spPr>
      </p:pic>
      <p:cxnSp>
        <p:nvCxnSpPr>
          <p:cNvPr id="21" name="Přímá spojnice se šipkou 20"/>
          <p:cNvCxnSpPr/>
          <p:nvPr/>
        </p:nvCxnSpPr>
        <p:spPr>
          <a:xfrm>
            <a:off x="3695949" y="1350019"/>
            <a:ext cx="0" cy="378000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8271978" y="1311783"/>
            <a:ext cx="0" cy="378000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228037"/>
              </p:ext>
            </p:extLst>
          </p:nvPr>
        </p:nvGraphicFramePr>
        <p:xfrm>
          <a:off x="647698" y="2172016"/>
          <a:ext cx="8947143" cy="3607837"/>
        </p:xfrm>
        <a:graphic>
          <a:graphicData uri="http://schemas.openxmlformats.org/drawingml/2006/table">
            <a:tbl>
              <a:tblPr/>
              <a:tblGrid>
                <a:gridCol w="559347">
                  <a:extLst>
                    <a:ext uri="{9D8B030D-6E8A-4147-A177-3AD203B41FA5}">
                      <a16:colId xmlns:a16="http://schemas.microsoft.com/office/drawing/2014/main" val="4212719657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2580887527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2739594318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2840121731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3811702139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965903999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968805972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388741685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2912095291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3977592513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3221416540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2000287070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2688268553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3073129574"/>
                    </a:ext>
                  </a:extLst>
                </a:gridCol>
                <a:gridCol w="559347">
                  <a:extLst>
                    <a:ext uri="{9D8B030D-6E8A-4147-A177-3AD203B41FA5}">
                      <a16:colId xmlns:a16="http://schemas.microsoft.com/office/drawing/2014/main" val="4273097726"/>
                    </a:ext>
                  </a:extLst>
                </a:gridCol>
                <a:gridCol w="556938">
                  <a:extLst>
                    <a:ext uri="{9D8B030D-6E8A-4147-A177-3AD203B41FA5}">
                      <a16:colId xmlns:a16="http://schemas.microsoft.com/office/drawing/2014/main" val="4139493495"/>
                    </a:ext>
                  </a:extLst>
                </a:gridCol>
              </a:tblGrid>
              <a:tr h="401317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Státní příslušnost nejčastěji stíhaných cizinců ("TOP 5)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680297"/>
                  </a:ext>
                </a:extLst>
              </a:tr>
              <a:tr h="3015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pořadí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29842"/>
                  </a:ext>
                </a:extLst>
              </a:tr>
              <a:tr h="12883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státní příslušnost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stíhaných osob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podíl v %      na stíhaných osobách celkové kriminality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státní příslušnost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stíhaných osob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podíl v %      na stíhaných osobách celkové kriminality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státní příslušnost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stíhaných osob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podíl v %      na stíhaných osobách celkové kriminality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státní příslušnost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stíhaných osob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podíl v %      na stíhaných osobách celkové kriminality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státní příslušnost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stíhaných osob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podíl v %      na stíhaných osobách celkové kriminality</a:t>
                      </a:r>
                    </a:p>
                  </a:txBody>
                  <a:tcPr marL="6892" marR="6892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768008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SVK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2 199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SVK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2 465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3 477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4,38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3 842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4 025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5,35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105553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1 730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2,48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UKR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2 389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SVK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2 561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3,23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SVK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2 348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3,10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SVK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2 333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3,10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519418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0,54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MDA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0,54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0,54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0,50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0,56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875245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4.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0,42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0,53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0,49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015144"/>
                  </a:ext>
                </a:extLst>
              </a:tr>
              <a:tr h="3233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5.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MDA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0,40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318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0,42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MDA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0,45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VNM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0,37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MDA</a:t>
                      </a:r>
                    </a:p>
                  </a:txBody>
                  <a:tcPr marL="6892" marR="6892" marT="68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0,31</a:t>
                      </a:r>
                    </a:p>
                  </a:txBody>
                  <a:tcPr marL="6892" marR="36000" marT="68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628508"/>
                  </a:ext>
                </a:extLst>
              </a:tr>
            </a:tbl>
          </a:graphicData>
        </a:graphic>
      </p:graphicFrame>
      <p:sp>
        <p:nvSpPr>
          <p:cNvPr id="19" name="Zástupný symbol pro datum 18">
            <a:extLst>
              <a:ext uri="{FF2B5EF4-FFF2-40B4-BE49-F238E27FC236}">
                <a16:creationId xmlns:a16="http://schemas.microsoft.com/office/drawing/2014/main" id="{E8DDB6AF-66E8-FAED-0E67-8311061C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276222DD-A661-70D6-9D6F-B4FA1D9D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DEA86CE7-2DC1-E230-AD9D-4370CB08206C}"/>
              </a:ext>
            </a:extLst>
          </p:cNvPr>
          <p:cNvSpPr txBox="1"/>
          <p:nvPr/>
        </p:nvSpPr>
        <p:spPr>
          <a:xfrm>
            <a:off x="2995684" y="5929610"/>
            <a:ext cx="26817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900" dirty="0">
                <a:latin typeface="Verdana" panose="020B0604030504040204" pitchFamily="34" charset="0"/>
                <a:ea typeface="Verdana" panose="020B0604030504040204" pitchFamily="34" charset="0"/>
              </a:rPr>
              <a:t>MDA = Moldavská republika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900" dirty="0">
                <a:latin typeface="Verdana" panose="020B0604030504040204" pitchFamily="34" charset="0"/>
                <a:ea typeface="Verdana" panose="020B0604030504040204" pitchFamily="34" charset="0"/>
              </a:rPr>
              <a:t>POL = Polská republika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900" dirty="0">
                <a:latin typeface="Verdana" panose="020B0604030504040204" pitchFamily="34" charset="0"/>
                <a:ea typeface="Verdana" panose="020B0604030504040204" pitchFamily="34" charset="0"/>
              </a:rPr>
              <a:t>ROU = Rumunsko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64C60815-2498-7B86-F96B-5499A78C612E}"/>
              </a:ext>
            </a:extLst>
          </p:cNvPr>
          <p:cNvSpPr txBox="1"/>
          <p:nvPr/>
        </p:nvSpPr>
        <p:spPr>
          <a:xfrm>
            <a:off x="5843517" y="5921916"/>
            <a:ext cx="26817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900" dirty="0">
                <a:latin typeface="Verdana" panose="020B0604030504040204" pitchFamily="34" charset="0"/>
                <a:ea typeface="Verdana" panose="020B0604030504040204" pitchFamily="34" charset="0"/>
              </a:rPr>
              <a:t>SVK = Slovenská republika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900" dirty="0">
                <a:latin typeface="Verdana" panose="020B0604030504040204" pitchFamily="34" charset="0"/>
                <a:ea typeface="Verdana" panose="020B0604030504040204" pitchFamily="34" charset="0"/>
              </a:rPr>
              <a:t>UKR = Ukrajina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900" dirty="0">
                <a:latin typeface="Verdana" panose="020B0604030504040204" pitchFamily="34" charset="0"/>
                <a:ea typeface="Verdana" panose="020B0604030504040204" pitchFamily="34" charset="0"/>
              </a:rPr>
              <a:t>VNM = Vietnamská socialistická republika </a:t>
            </a:r>
          </a:p>
        </p:txBody>
      </p:sp>
    </p:spTree>
    <p:extLst>
      <p:ext uri="{BB962C8B-B14F-4D97-AF65-F5344CB8AC3E}">
        <p14:creationId xmlns:p14="http://schemas.microsoft.com/office/powerpoint/2010/main" val="24123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DD0533-D29F-4751-2402-5B2E359C6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8" y="249822"/>
            <a:ext cx="10080000" cy="1080000"/>
          </a:xfrm>
        </p:spPr>
        <p:txBody>
          <a:bodyPr/>
          <a:lstStyle/>
          <a:p>
            <a:br>
              <a:rPr lang="cs-CZ" sz="2000" dirty="0">
                <a:solidFill>
                  <a:srgbClr val="004E7A"/>
                </a:solidFill>
              </a:rPr>
            </a:br>
            <a:r>
              <a:rPr lang="cs-CZ" sz="2000" dirty="0">
                <a:solidFill>
                  <a:srgbClr val="004E7A"/>
                </a:solidFill>
              </a:rPr>
              <a:t>		</a:t>
            </a:r>
            <a:r>
              <a:rPr lang="cs-CZ" sz="3200" dirty="0">
                <a:solidFill>
                  <a:srgbClr val="004E7A"/>
                </a:solidFill>
              </a:rPr>
              <a:t>Obsah</a:t>
            </a:r>
            <a:br>
              <a:rPr lang="cs-CZ" sz="2000" dirty="0">
                <a:solidFill>
                  <a:srgbClr val="004E7A"/>
                </a:solidFill>
              </a:rPr>
            </a:br>
            <a:r>
              <a:rPr lang="cs-CZ" sz="2000" dirty="0">
                <a:solidFill>
                  <a:srgbClr val="004E7A"/>
                </a:solidFill>
              </a:rPr>
              <a:t>	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89DFFA-BCA6-049B-12A9-98A8D4D07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Vývoj celkové registrované kriminality</a:t>
            </a:r>
          </a:p>
          <a:p>
            <a:r>
              <a:rPr lang="cs-CZ" sz="2000" dirty="0"/>
              <a:t>Vývoj registrované a objasněné kriminality</a:t>
            </a:r>
          </a:p>
          <a:p>
            <a:r>
              <a:rPr lang="cs-CZ" sz="2000" dirty="0"/>
              <a:t>Registrovaná kriminalita v krajích</a:t>
            </a:r>
          </a:p>
          <a:p>
            <a:r>
              <a:rPr lang="cs-CZ" sz="2000" dirty="0"/>
              <a:t>Podíl druhů trestné činnosti </a:t>
            </a:r>
          </a:p>
          <a:p>
            <a:r>
              <a:rPr lang="cs-CZ" sz="2000" dirty="0"/>
              <a:t>Meziroční změny podle druhů kriminality</a:t>
            </a:r>
          </a:p>
          <a:p>
            <a:r>
              <a:rPr lang="cs-CZ" sz="2000" dirty="0"/>
              <a:t>Škody způsobené trestnou činností </a:t>
            </a:r>
          </a:p>
          <a:p>
            <a:r>
              <a:rPr lang="cs-CZ" sz="2000" dirty="0"/>
              <a:t>Zajištěné hodnoty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4580A-D0D7-9E5F-2BB5-56ABCC0C9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6F36AD-FA99-A406-980E-40BF9B31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4D1EB0-48E9-618B-B569-1EB1372F5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97" y="465255"/>
            <a:ext cx="554601" cy="64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50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Struktura stíhaných fyzických osob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800" b="1" dirty="0">
                <a:solidFill>
                  <a:srgbClr val="004E7A"/>
                </a:solidFill>
              </a:rPr>
              <a:t>občané ČR, občané Ukrajiny, ostatní cizinci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srovnání let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942401"/>
              </p:ext>
            </p:extLst>
          </p:nvPr>
        </p:nvGraphicFramePr>
        <p:xfrm>
          <a:off x="105987" y="1676125"/>
          <a:ext cx="5391150" cy="3614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2586241"/>
              </p:ext>
            </p:extLst>
          </p:nvPr>
        </p:nvGraphicFramePr>
        <p:xfrm>
          <a:off x="4655986" y="1670937"/>
          <a:ext cx="5392800" cy="361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Obdélník 1"/>
          <p:cNvSpPr/>
          <p:nvPr/>
        </p:nvSpPr>
        <p:spPr>
          <a:xfrm>
            <a:off x="2175243" y="4917104"/>
            <a:ext cx="1252639" cy="51026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>
                <a:solidFill>
                  <a:srgbClr val="080808"/>
                </a:solidFill>
              </a:rPr>
              <a:t>2024</a:t>
            </a:r>
            <a:endParaRPr lang="cs-CZ" b="1" dirty="0">
              <a:solidFill>
                <a:srgbClr val="080808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6726067" y="4948693"/>
            <a:ext cx="1252639" cy="51026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>
                <a:solidFill>
                  <a:srgbClr val="080808"/>
                </a:solidFill>
              </a:rPr>
              <a:t>2025</a:t>
            </a:r>
            <a:endParaRPr lang="cs-CZ" b="1" dirty="0">
              <a:solidFill>
                <a:srgbClr val="080808"/>
              </a:solidFill>
            </a:endParaRPr>
          </a:p>
        </p:txBody>
      </p:sp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E973A4DF-CC60-7F53-5DBD-4C0476CE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04BF31F9-7CA1-20E3-FE84-63B55494F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3235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Počty skutků spáchaných cizinci – státní příslušnost Ukrajina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2021 – 2025 (TOP 5)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2947561" y="4762062"/>
            <a:ext cx="4104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i="1" dirty="0">
                <a:solidFill>
                  <a:srgbClr val="000000"/>
                </a:solidFill>
                <a:latin typeface="Arial" panose="020B0604020202020204" pitchFamily="34" charset="0"/>
              </a:rPr>
              <a:t>počítáno a seřazeno podle výskytu TSK v posledním roce</a:t>
            </a:r>
            <a:endParaRPr lang="cs-CZ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503132"/>
              </p:ext>
            </p:extLst>
          </p:nvPr>
        </p:nvGraphicFramePr>
        <p:xfrm>
          <a:off x="647698" y="2446856"/>
          <a:ext cx="8674097" cy="2186001"/>
        </p:xfrm>
        <a:graphic>
          <a:graphicData uri="http://schemas.openxmlformats.org/drawingml/2006/table">
            <a:tbl>
              <a:tblPr/>
              <a:tblGrid>
                <a:gridCol w="5199312">
                  <a:extLst>
                    <a:ext uri="{9D8B030D-6E8A-4147-A177-3AD203B41FA5}">
                      <a16:colId xmlns:a16="http://schemas.microsoft.com/office/drawing/2014/main" val="3651128869"/>
                    </a:ext>
                  </a:extLst>
                </a:gridCol>
                <a:gridCol w="694957">
                  <a:extLst>
                    <a:ext uri="{9D8B030D-6E8A-4147-A177-3AD203B41FA5}">
                      <a16:colId xmlns:a16="http://schemas.microsoft.com/office/drawing/2014/main" val="400989928"/>
                    </a:ext>
                  </a:extLst>
                </a:gridCol>
                <a:gridCol w="694957">
                  <a:extLst>
                    <a:ext uri="{9D8B030D-6E8A-4147-A177-3AD203B41FA5}">
                      <a16:colId xmlns:a16="http://schemas.microsoft.com/office/drawing/2014/main" val="2375094251"/>
                    </a:ext>
                  </a:extLst>
                </a:gridCol>
                <a:gridCol w="694957">
                  <a:extLst>
                    <a:ext uri="{9D8B030D-6E8A-4147-A177-3AD203B41FA5}">
                      <a16:colId xmlns:a16="http://schemas.microsoft.com/office/drawing/2014/main" val="2297916149"/>
                    </a:ext>
                  </a:extLst>
                </a:gridCol>
                <a:gridCol w="694957">
                  <a:extLst>
                    <a:ext uri="{9D8B030D-6E8A-4147-A177-3AD203B41FA5}">
                      <a16:colId xmlns:a16="http://schemas.microsoft.com/office/drawing/2014/main" val="1507655340"/>
                    </a:ext>
                  </a:extLst>
                </a:gridCol>
                <a:gridCol w="694957">
                  <a:extLst>
                    <a:ext uri="{9D8B030D-6E8A-4147-A177-3AD203B41FA5}">
                      <a16:colId xmlns:a16="http://schemas.microsoft.com/office/drawing/2014/main" val="4237603843"/>
                    </a:ext>
                  </a:extLst>
                </a:gridCol>
              </a:tblGrid>
              <a:tr h="4388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TSK (takticko-statistická klasifikace)</a:t>
                      </a:r>
                    </a:p>
                  </a:txBody>
                  <a:tcPr marL="9377" marR="9377" marT="93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377" marR="9377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377" marR="9377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377" marR="9377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377" marR="9377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377" marR="9377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052805"/>
                  </a:ext>
                </a:extLst>
              </a:tr>
              <a:tr h="3494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771 ohrožení pod vlivem návykové látky, opilství (§ 274, 360)</a:t>
                      </a:r>
                    </a:p>
                  </a:txBody>
                  <a:tcPr marL="36000" marR="9377" marT="93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490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782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957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924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836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777805"/>
                  </a:ext>
                </a:extLst>
              </a:tr>
              <a:tr h="3494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663 maření výkonu úředního rozhodnutí (§ 337)</a:t>
                      </a:r>
                    </a:p>
                  </a:txBody>
                  <a:tcPr marL="36000" marR="9377" marT="93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441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504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62818"/>
                  </a:ext>
                </a:extLst>
              </a:tr>
              <a:tr h="3494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823 padělání a pozměnění veřejné listiny (§ 348)</a:t>
                      </a:r>
                    </a:p>
                  </a:txBody>
                  <a:tcPr marL="36000" marR="9377" marT="93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714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479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545406"/>
                  </a:ext>
                </a:extLst>
              </a:tr>
              <a:tr h="3494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731 dopravní nehody silniční nedbalostní (§ 143, 147, 148, 273, 274, 277, 360)</a:t>
                      </a:r>
                    </a:p>
                  </a:txBody>
                  <a:tcPr marL="36000" marR="9377" marT="93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199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317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361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416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376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362092"/>
                  </a:ext>
                </a:extLst>
              </a:tr>
              <a:tr h="3494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422 krádeže prosté – v obchodech (§ 205)</a:t>
                      </a:r>
                    </a:p>
                  </a:txBody>
                  <a:tcPr marL="36000" marR="9377" marT="93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</a:p>
                  </a:txBody>
                  <a:tcPr marL="9377" marR="36000" marT="93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053571"/>
                  </a:ext>
                </a:extLst>
              </a:tr>
            </a:tbl>
          </a:graphicData>
        </a:graphic>
      </p:graphicFrame>
      <p:sp>
        <p:nvSpPr>
          <p:cNvPr id="13" name="Zástupný symbol pro datum 12">
            <a:extLst>
              <a:ext uri="{FF2B5EF4-FFF2-40B4-BE49-F238E27FC236}">
                <a16:creationId xmlns:a16="http://schemas.microsoft.com/office/drawing/2014/main" id="{895C2C20-E5F8-FD09-E43B-FBAE4DA8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8C4541DF-DA5B-CB57-E9D9-62F367DF2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7921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1F457B-727D-53E6-51CB-2A3C5AF3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58296C-B37D-7F74-9904-97978DC2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3624E99-FE9A-92DF-75EB-0E0248367E71}"/>
              </a:ext>
            </a:extLst>
          </p:cNvPr>
          <p:cNvSpPr txBox="1">
            <a:spLocks noChangeArrowheads="1"/>
          </p:cNvSpPr>
          <p:nvPr/>
        </p:nvSpPr>
        <p:spPr>
          <a:xfrm>
            <a:off x="2363136" y="223901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Školní incidenty dle objektu útoku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za rok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72820A7-543B-50A4-E29F-174884770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04" y="281128"/>
            <a:ext cx="469072" cy="549027"/>
          </a:xfrm>
          <a:prstGeom prst="rect">
            <a:avLst/>
          </a:prstGeom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2DEDCC85-CB43-AA83-61AD-837F4D15B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034119"/>
              </p:ext>
            </p:extLst>
          </p:nvPr>
        </p:nvGraphicFramePr>
        <p:xfrm>
          <a:off x="7353952" y="1597807"/>
          <a:ext cx="2949100" cy="4410527"/>
        </p:xfrm>
        <a:graphic>
          <a:graphicData uri="http://schemas.openxmlformats.org/drawingml/2006/table">
            <a:tbl>
              <a:tblPr/>
              <a:tblGrid>
                <a:gridCol w="2070238">
                  <a:extLst>
                    <a:ext uri="{9D8B030D-6E8A-4147-A177-3AD203B41FA5}">
                      <a16:colId xmlns:a16="http://schemas.microsoft.com/office/drawing/2014/main" val="3741100055"/>
                    </a:ext>
                  </a:extLst>
                </a:gridCol>
                <a:gridCol w="878862">
                  <a:extLst>
                    <a:ext uri="{9D8B030D-6E8A-4147-A177-3AD203B41FA5}">
                      <a16:colId xmlns:a16="http://schemas.microsoft.com/office/drawing/2014/main" val="1216314860"/>
                    </a:ext>
                  </a:extLst>
                </a:gridCol>
              </a:tblGrid>
              <a:tr h="76512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Školní incidenty dle objektu útoku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9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124685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Osoby ve škole (neadresně)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21386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Spolužáci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795692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Konkrétní spolužák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0B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694460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Neselektivní/kdokoliv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008327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Konkrétní pedagog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493215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Ostatní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546604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Spolužáci a učitelé (konkrétně)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232287"/>
                  </a:ext>
                </a:extLst>
              </a:tr>
              <a:tr h="455675">
                <a:tc>
                  <a:txBody>
                    <a:bodyPr/>
                    <a:lstStyle/>
                    <a:p>
                      <a:pPr marL="0" marR="0" lvl="0" indent="0" algn="ctr" defTabSz="99057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Vyučující neadresně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010931"/>
                  </a:ext>
                </a:extLst>
              </a:tr>
            </a:tbl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319193E4-4102-9DFB-C944-CFB68308A8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4381"/>
              </p:ext>
            </p:extLst>
          </p:nvPr>
        </p:nvGraphicFramePr>
        <p:xfrm>
          <a:off x="647698" y="1597807"/>
          <a:ext cx="6507557" cy="4605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6123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58BF57-6C2A-C776-18ED-142B0FFAF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792D95-3B1C-AE1E-3482-5349A0E2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918E0F2-0E4F-C1DF-38A6-8CB7EE0CA7A8}"/>
              </a:ext>
            </a:extLst>
          </p:cNvPr>
          <p:cNvSpPr txBox="1">
            <a:spLocks noChangeArrowheads="1"/>
          </p:cNvSpPr>
          <p:nvPr/>
        </p:nvSpPr>
        <p:spPr>
          <a:xfrm>
            <a:off x="2373761" y="22878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Školní incidenty dle výskytu zbraně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za rok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455486F-37F1-079C-D3D8-DE8FE3D6C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29" y="286011"/>
            <a:ext cx="469072" cy="549027"/>
          </a:xfrm>
          <a:prstGeom prst="rect">
            <a:avLst/>
          </a:prstGeom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75F28BD5-276A-ADE5-BC56-6718CB23D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299289"/>
              </p:ext>
            </p:extLst>
          </p:nvPr>
        </p:nvGraphicFramePr>
        <p:xfrm>
          <a:off x="7155256" y="1547027"/>
          <a:ext cx="3104369" cy="4385821"/>
        </p:xfrm>
        <a:graphic>
          <a:graphicData uri="http://schemas.openxmlformats.org/drawingml/2006/table">
            <a:tbl>
              <a:tblPr/>
              <a:tblGrid>
                <a:gridCol w="2225507">
                  <a:extLst>
                    <a:ext uri="{9D8B030D-6E8A-4147-A177-3AD203B41FA5}">
                      <a16:colId xmlns:a16="http://schemas.microsoft.com/office/drawing/2014/main" val="3741100055"/>
                    </a:ext>
                  </a:extLst>
                </a:gridCol>
                <a:gridCol w="878862">
                  <a:extLst>
                    <a:ext uri="{9D8B030D-6E8A-4147-A177-3AD203B41FA5}">
                      <a16:colId xmlns:a16="http://schemas.microsoft.com/office/drawing/2014/main" val="1216314860"/>
                    </a:ext>
                  </a:extLst>
                </a:gridCol>
              </a:tblGrid>
              <a:tr h="11025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Školní incidenty dle výskytu zbraně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9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124685"/>
                  </a:ext>
                </a:extLst>
              </a:tr>
              <a:tr h="65664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Beze zbraně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21386"/>
                  </a:ext>
                </a:extLst>
              </a:tr>
              <a:tr h="65664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Chladná zbraň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0B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795692"/>
                  </a:ext>
                </a:extLst>
              </a:tr>
              <a:tr h="65664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Střelná zbraň kat. A - D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694460"/>
                  </a:ext>
                </a:extLst>
              </a:tr>
              <a:tr h="65664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Maketa zbraně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008327"/>
                  </a:ext>
                </a:extLst>
              </a:tr>
              <a:tr h="65664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Verbální výhružka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493215"/>
                  </a:ext>
                </a:extLst>
              </a:tr>
            </a:tbl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39BB7157-637E-C058-293B-03B54999B1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532600"/>
              </p:ext>
            </p:extLst>
          </p:nvPr>
        </p:nvGraphicFramePr>
        <p:xfrm>
          <a:off x="647698" y="1496907"/>
          <a:ext cx="6507557" cy="4605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3202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9B022B-CD7C-B354-B804-9DC31032F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D0F153-2BAB-B295-1AB3-309AFA976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3461895-EE3D-FF85-2092-D53EB0706F88}"/>
              </a:ext>
            </a:extLst>
          </p:cNvPr>
          <p:cNvSpPr txBox="1">
            <a:spLocks noChangeArrowheads="1"/>
          </p:cNvSpPr>
          <p:nvPr/>
        </p:nvSpPr>
        <p:spPr>
          <a:xfrm>
            <a:off x="2364175" y="224455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Školní incidenty dle kvalifikace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za rok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664260B-F1D5-D695-4CBF-4DB10502CF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543" y="281682"/>
            <a:ext cx="469072" cy="549027"/>
          </a:xfrm>
          <a:prstGeom prst="rect">
            <a:avLst/>
          </a:prstGeom>
        </p:spPr>
      </p:pic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1D0F7696-6C50-8225-22EA-CBA4AC07F3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626222"/>
              </p:ext>
            </p:extLst>
          </p:nvPr>
        </p:nvGraphicFramePr>
        <p:xfrm>
          <a:off x="647698" y="5000167"/>
          <a:ext cx="5758503" cy="1194435"/>
        </p:xfrm>
        <a:graphic>
          <a:graphicData uri="http://schemas.openxmlformats.org/drawingml/2006/table">
            <a:tbl>
              <a:tblPr/>
              <a:tblGrid>
                <a:gridCol w="4128242">
                  <a:extLst>
                    <a:ext uri="{9D8B030D-6E8A-4147-A177-3AD203B41FA5}">
                      <a16:colId xmlns:a16="http://schemas.microsoft.com/office/drawing/2014/main" val="3741100055"/>
                    </a:ext>
                  </a:extLst>
                </a:gridCol>
                <a:gridCol w="1630261">
                  <a:extLst>
                    <a:ext uri="{9D8B030D-6E8A-4147-A177-3AD203B41FA5}">
                      <a16:colId xmlns:a16="http://schemas.microsoft.com/office/drawing/2014/main" val="1216314860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Školní incidenty dle kvalifikace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9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12468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TČ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2138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ČJ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79569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PŘ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0B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694460"/>
                  </a:ext>
                </a:extLst>
              </a:tr>
            </a:tbl>
          </a:graphicData>
        </a:graphic>
      </p:graphicFrame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1B5C0CF6-781E-E436-7194-D6E65E6AAA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236260"/>
              </p:ext>
            </p:extLst>
          </p:nvPr>
        </p:nvGraphicFramePr>
        <p:xfrm>
          <a:off x="831374" y="1618139"/>
          <a:ext cx="5391150" cy="3614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5352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730" y="2713597"/>
            <a:ext cx="1247936" cy="1430806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FC47D1C-EA14-107C-AA5C-E00A815836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Děkuj</a:t>
            </a:r>
            <a:r>
              <a:rPr lang="cs-CZ" sz="4400" dirty="0"/>
              <a:t>eme</a:t>
            </a:r>
            <a:r>
              <a:rPr lang="en-US" sz="4400" dirty="0"/>
              <a:t> za pozornost</a:t>
            </a:r>
            <a:endParaRPr lang="cs-CZ" sz="4400" dirty="0"/>
          </a:p>
        </p:txBody>
      </p:sp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2DFCF1D2-2FCE-E587-0562-7B827B371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858E4B54-6C58-B21A-92A9-BE28340201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970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2335499" y="5442690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170 051 skutků </a:t>
            </a:r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4851909" y="5469206"/>
            <a:ext cx="0" cy="464451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1552245" y="5427300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924266" y="5404836"/>
            <a:ext cx="282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9242"/>
                </a:solidFill>
              </a:rPr>
              <a:t>- 3 271 skutků</a:t>
            </a:r>
            <a:br>
              <a:rPr lang="cs-CZ" sz="1600" b="1" dirty="0">
                <a:solidFill>
                  <a:srgbClr val="009242"/>
                </a:solidFill>
              </a:rPr>
            </a:br>
            <a:r>
              <a:rPr lang="cs-CZ" sz="1600" b="1" dirty="0">
                <a:solidFill>
                  <a:srgbClr val="009242"/>
                </a:solidFill>
              </a:rPr>
              <a:t>- 1,9 %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753" y="5475187"/>
            <a:ext cx="207424" cy="242780"/>
          </a:xfrm>
          <a:prstGeom prst="rect">
            <a:avLst/>
          </a:prstGeom>
        </p:spPr>
      </p:pic>
      <p:graphicFrame>
        <p:nvGraphicFramePr>
          <p:cNvPr id="20" name="Graf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510373"/>
              </p:ext>
            </p:extLst>
          </p:nvPr>
        </p:nvGraphicFramePr>
        <p:xfrm>
          <a:off x="647698" y="1379437"/>
          <a:ext cx="9090734" cy="366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Vývoj celkové registrované kriminality v ČR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2016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8D442B94-682A-1B49-69D0-689409DA3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6034A61E-917E-C9BC-88F3-10B0E1E5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933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4">
            <a:extLst>
              <a:ext uri="{FF2B5EF4-FFF2-40B4-BE49-F238E27FC236}">
                <a16:creationId xmlns:a16="http://schemas.microsoft.com/office/drawing/2014/main" id="{5F299945-76D9-E240-A8F4-C8633FE0FA35}"/>
              </a:ext>
            </a:extLst>
          </p:cNvPr>
          <p:cNvSpPr txBox="1"/>
          <p:nvPr/>
        </p:nvSpPr>
        <p:spPr>
          <a:xfrm>
            <a:off x="2176679" y="6183526"/>
            <a:ext cx="300161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Pomáhat a chránit</a:t>
            </a:r>
          </a:p>
        </p:txBody>
      </p:sp>
      <p:sp>
        <p:nvSpPr>
          <p:cNvPr id="6" name="Obdélník 5"/>
          <p:cNvSpPr/>
          <p:nvPr/>
        </p:nvSpPr>
        <p:spPr>
          <a:xfrm>
            <a:off x="9669010" y="6403865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0733002-DFF1-4A2F-ABD4-9BF4211C48F6}" type="datetime1">
              <a:rPr lang="cs-CZ" altLang="cs-CZ" sz="1200">
                <a:solidFill>
                  <a:schemeClr val="bg1"/>
                </a:solidFill>
                <a:latin typeface="Arial" charset="0"/>
              </a:rPr>
              <a:pPr/>
              <a:t>23.03.2026</a:t>
            </a:fld>
            <a:endParaRPr lang="cs-CZ" sz="1200" dirty="0"/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9575801" y="6060591"/>
            <a:ext cx="981075" cy="215900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4928126A-3E47-4DEE-A625-148CE425C88B}" type="slidenum">
              <a:rPr lang="cs-CZ" altLang="cs-CZ" sz="1200" b="1">
                <a:solidFill>
                  <a:schemeClr val="bg1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cs-CZ" altLang="cs-CZ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Vývoj registrované a objasněné kriminality v ČR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2009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909" y="288402"/>
            <a:ext cx="478856" cy="549027"/>
          </a:xfrm>
          <a:prstGeom prst="rect">
            <a:avLst/>
          </a:prstGeom>
        </p:spPr>
      </p:pic>
      <p:graphicFrame>
        <p:nvGraphicFramePr>
          <p:cNvPr id="14" name="Graf 13"/>
          <p:cNvGraphicFramePr>
            <a:graphicFrameLocks/>
          </p:cNvGraphicFramePr>
          <p:nvPr/>
        </p:nvGraphicFramePr>
        <p:xfrm>
          <a:off x="1143000" y="1116412"/>
          <a:ext cx="9536400" cy="459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6181790" y="705364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170 051 skutků </a:t>
            </a:r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8698200" y="731880"/>
            <a:ext cx="0" cy="464451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5398536" y="689974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770557" y="667510"/>
            <a:ext cx="282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9242"/>
                </a:solidFill>
              </a:rPr>
              <a:t>- 3 271 skutků</a:t>
            </a:r>
            <a:br>
              <a:rPr lang="cs-CZ" sz="1600" b="1" dirty="0">
                <a:solidFill>
                  <a:srgbClr val="009242"/>
                </a:solidFill>
              </a:rPr>
            </a:br>
            <a:r>
              <a:rPr lang="cs-CZ" sz="1600" b="1" dirty="0">
                <a:solidFill>
                  <a:srgbClr val="009242"/>
                </a:solidFill>
              </a:rPr>
              <a:t>- 1,9 %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044" y="737861"/>
            <a:ext cx="207424" cy="242780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6327753" y="3656972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objasněno </a:t>
            </a:r>
            <a:r>
              <a:rPr lang="cs-CZ" sz="1400" b="1" dirty="0">
                <a:solidFill>
                  <a:srgbClr val="080808"/>
                </a:solidFill>
              </a:rPr>
              <a:t>95 002 skutků </a:t>
            </a:r>
          </a:p>
        </p:txBody>
      </p:sp>
      <p:cxnSp>
        <p:nvCxnSpPr>
          <p:cNvPr id="19" name="Přímá spojnice se šipkou 18"/>
          <p:cNvCxnSpPr/>
          <p:nvPr/>
        </p:nvCxnSpPr>
        <p:spPr>
          <a:xfrm rot="10800000">
            <a:off x="8844163" y="3683488"/>
            <a:ext cx="0" cy="464451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544499" y="3641582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8916520" y="3619118"/>
            <a:ext cx="282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9242"/>
                </a:solidFill>
              </a:rPr>
              <a:t>+ 109 skutků</a:t>
            </a:r>
            <a:br>
              <a:rPr lang="cs-CZ" sz="1600" b="1" dirty="0">
                <a:solidFill>
                  <a:srgbClr val="009242"/>
                </a:solidFill>
              </a:rPr>
            </a:br>
            <a:r>
              <a:rPr lang="cs-CZ" sz="1600" b="1" dirty="0">
                <a:solidFill>
                  <a:srgbClr val="009242"/>
                </a:solidFill>
              </a:rPr>
              <a:t>+ 0,1 % 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007" y="3689469"/>
            <a:ext cx="207424" cy="24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7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647698" y="725447"/>
            <a:ext cx="9410702" cy="5338764"/>
            <a:chOff x="695808" y="429687"/>
            <a:chExt cx="9410702" cy="5338764"/>
          </a:xfrm>
        </p:grpSpPr>
        <p:graphicFrame>
          <p:nvGraphicFramePr>
            <p:cNvPr id="26" name="Graf 25"/>
            <p:cNvGraphicFramePr>
              <a:graphicFrameLocks/>
            </p:cNvGraphicFramePr>
            <p:nvPr/>
          </p:nvGraphicFramePr>
          <p:xfrm>
            <a:off x="695808" y="429687"/>
            <a:ext cx="9410702" cy="53387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7" name="TextovéPole 3"/>
            <p:cNvSpPr txBox="1"/>
            <p:nvPr/>
          </p:nvSpPr>
          <p:spPr>
            <a:xfrm>
              <a:off x="2600809" y="1158351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 dirty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(2,91 %)</a:t>
              </a:r>
            </a:p>
          </p:txBody>
        </p:sp>
        <p:sp>
          <p:nvSpPr>
            <p:cNvPr id="28" name="TextovéPole 4"/>
            <p:cNvSpPr txBox="1"/>
            <p:nvPr/>
          </p:nvSpPr>
          <p:spPr>
            <a:xfrm>
              <a:off x="2600809" y="1472676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(2,93 %)</a:t>
              </a:r>
            </a:p>
          </p:txBody>
        </p:sp>
        <p:sp>
          <p:nvSpPr>
            <p:cNvPr id="29" name="TextovéPole 5"/>
            <p:cNvSpPr txBox="1"/>
            <p:nvPr/>
          </p:nvSpPr>
          <p:spPr>
            <a:xfrm>
              <a:off x="2629384" y="1787001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(3,03 %)</a:t>
              </a:r>
            </a:p>
          </p:txBody>
        </p:sp>
        <p:sp>
          <p:nvSpPr>
            <p:cNvPr id="30" name="TextovéPole 6"/>
            <p:cNvSpPr txBox="1"/>
            <p:nvPr/>
          </p:nvSpPr>
          <p:spPr>
            <a:xfrm>
              <a:off x="2829409" y="2101326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 dirty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(3,55 %)</a:t>
              </a:r>
            </a:p>
          </p:txBody>
        </p:sp>
        <p:sp>
          <p:nvSpPr>
            <p:cNvPr id="31" name="TextovéPole 7"/>
            <p:cNvSpPr txBox="1"/>
            <p:nvPr/>
          </p:nvSpPr>
          <p:spPr>
            <a:xfrm>
              <a:off x="3019909" y="2425176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(4,15 %)</a:t>
              </a:r>
            </a:p>
          </p:txBody>
        </p:sp>
        <p:sp>
          <p:nvSpPr>
            <p:cNvPr id="32" name="TextovéPole 8"/>
            <p:cNvSpPr txBox="1"/>
            <p:nvPr/>
          </p:nvSpPr>
          <p:spPr>
            <a:xfrm>
              <a:off x="3200884" y="2739501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(4,66 %)</a:t>
              </a:r>
            </a:p>
          </p:txBody>
        </p:sp>
        <p:sp>
          <p:nvSpPr>
            <p:cNvPr id="33" name="TextovéPole 9"/>
            <p:cNvSpPr txBox="1"/>
            <p:nvPr/>
          </p:nvSpPr>
          <p:spPr>
            <a:xfrm>
              <a:off x="3286609" y="3053826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(4,92 %)</a:t>
              </a:r>
            </a:p>
          </p:txBody>
        </p:sp>
        <p:sp>
          <p:nvSpPr>
            <p:cNvPr id="34" name="TextovéPole 10"/>
            <p:cNvSpPr txBox="1"/>
            <p:nvPr/>
          </p:nvSpPr>
          <p:spPr>
            <a:xfrm>
              <a:off x="3486634" y="3377676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(5,44 %)</a:t>
              </a:r>
            </a:p>
          </p:txBody>
        </p:sp>
        <p:sp>
          <p:nvSpPr>
            <p:cNvPr id="35" name="TextovéPole 11"/>
            <p:cNvSpPr txBox="1"/>
            <p:nvPr/>
          </p:nvSpPr>
          <p:spPr>
            <a:xfrm>
              <a:off x="3486634" y="3692001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(5,52 %)</a:t>
              </a:r>
            </a:p>
          </p:txBody>
        </p:sp>
        <p:sp>
          <p:nvSpPr>
            <p:cNvPr id="36" name="TextovéPole 12"/>
            <p:cNvSpPr txBox="1"/>
            <p:nvPr/>
          </p:nvSpPr>
          <p:spPr>
            <a:xfrm>
              <a:off x="4591534" y="4025376"/>
              <a:ext cx="7715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(8,62 %)</a:t>
              </a:r>
            </a:p>
          </p:txBody>
        </p:sp>
        <p:sp>
          <p:nvSpPr>
            <p:cNvPr id="37" name="TextovéPole 13"/>
            <p:cNvSpPr txBox="1"/>
            <p:nvPr/>
          </p:nvSpPr>
          <p:spPr>
            <a:xfrm>
              <a:off x="5220184" y="4330176"/>
              <a:ext cx="857250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(10,41 %)</a:t>
              </a:r>
            </a:p>
          </p:txBody>
        </p:sp>
        <p:sp>
          <p:nvSpPr>
            <p:cNvPr id="38" name="TextovéPole 14"/>
            <p:cNvSpPr txBox="1"/>
            <p:nvPr/>
          </p:nvSpPr>
          <p:spPr>
            <a:xfrm>
              <a:off x="5372584" y="4644501"/>
              <a:ext cx="8477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(10,88 %)</a:t>
              </a:r>
            </a:p>
          </p:txBody>
        </p:sp>
        <p:sp>
          <p:nvSpPr>
            <p:cNvPr id="39" name="TextovéPole 15"/>
            <p:cNvSpPr txBox="1"/>
            <p:nvPr/>
          </p:nvSpPr>
          <p:spPr>
            <a:xfrm>
              <a:off x="5915509" y="4968351"/>
              <a:ext cx="8477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(12,49 %)</a:t>
              </a:r>
            </a:p>
          </p:txBody>
        </p:sp>
        <p:sp>
          <p:nvSpPr>
            <p:cNvPr id="40" name="TextovéPole 16"/>
            <p:cNvSpPr txBox="1"/>
            <p:nvPr/>
          </p:nvSpPr>
          <p:spPr>
            <a:xfrm>
              <a:off x="8592034" y="5282676"/>
              <a:ext cx="847725" cy="257175"/>
            </a:xfrm>
            <a:prstGeom prst="rect">
              <a:avLst/>
            </a:prstGeom>
            <a:noFill/>
            <a:ln w="9525" cmpd="sng">
              <a:noFill/>
            </a:ln>
            <a:effectLst/>
          </p:spPr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cs-CZ" b="1" kern="0">
                  <a:solidFill>
                    <a:sysClr val="window" lastClr="FFFFFF">
                      <a:lumMod val="50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(20,50 %)</a:t>
              </a:r>
            </a:p>
          </p:txBody>
        </p:sp>
      </p:grp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Registrovaná kriminalita v krajích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sp>
        <p:nvSpPr>
          <p:cNvPr id="13" name="Zástupný symbol pro datum 12">
            <a:extLst>
              <a:ext uri="{FF2B5EF4-FFF2-40B4-BE49-F238E27FC236}">
                <a16:creationId xmlns:a16="http://schemas.microsoft.com/office/drawing/2014/main" id="{C4C391D2-2CE3-474A-ED20-BFCBEC98C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D789AC05-F86D-1B9D-361B-71288A02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823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4">
            <a:extLst>
              <a:ext uri="{FF2B5EF4-FFF2-40B4-BE49-F238E27FC236}">
                <a16:creationId xmlns:a16="http://schemas.microsoft.com/office/drawing/2014/main" id="{5F299945-76D9-E240-A8F4-C8633FE0FA35}"/>
              </a:ext>
            </a:extLst>
          </p:cNvPr>
          <p:cNvSpPr txBox="1"/>
          <p:nvPr/>
        </p:nvSpPr>
        <p:spPr>
          <a:xfrm>
            <a:off x="2176679" y="6183526"/>
            <a:ext cx="300161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Pomáhat a chránit</a:t>
            </a:r>
          </a:p>
        </p:txBody>
      </p:sp>
      <p:sp>
        <p:nvSpPr>
          <p:cNvPr id="6" name="Obdélník 5"/>
          <p:cNvSpPr/>
          <p:nvPr/>
        </p:nvSpPr>
        <p:spPr>
          <a:xfrm>
            <a:off x="9669010" y="6403865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0733002-DFF1-4A2F-ABD4-9BF4211C48F6}" type="datetime1">
              <a:rPr lang="cs-CZ" altLang="cs-CZ" sz="1200">
                <a:solidFill>
                  <a:schemeClr val="bg1"/>
                </a:solidFill>
                <a:latin typeface="Arial" charset="0"/>
              </a:rPr>
              <a:pPr/>
              <a:t>23.03.2026</a:t>
            </a:fld>
            <a:endParaRPr lang="cs-CZ" sz="1200" dirty="0"/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9575801" y="6060591"/>
            <a:ext cx="981075" cy="215900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4928126A-3E47-4DEE-A625-148CE425C88B}" type="slidenum">
              <a:rPr lang="cs-CZ" altLang="cs-CZ" sz="1200" b="1">
                <a:solidFill>
                  <a:schemeClr val="bg1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cs-CZ" altLang="cs-CZ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Podíl druhů trestné činnosti na celkové kriminalitě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909" y="288402"/>
            <a:ext cx="478856" cy="549027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2837036" y="3060417"/>
            <a:ext cx="941037" cy="61513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080808"/>
                </a:solidFill>
              </a:rPr>
              <a:t>2024</a:t>
            </a:r>
            <a:endParaRPr lang="cs-CZ" b="1" dirty="0">
              <a:solidFill>
                <a:srgbClr val="080808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8588758" y="3060417"/>
            <a:ext cx="941037" cy="61513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080808"/>
                </a:solidFill>
              </a:rPr>
              <a:t>2025</a:t>
            </a:r>
            <a:endParaRPr lang="cs-CZ" b="1" dirty="0">
              <a:solidFill>
                <a:srgbClr val="080808"/>
              </a:solidFill>
            </a:endParaRPr>
          </a:p>
        </p:txBody>
      </p:sp>
      <p:graphicFrame>
        <p:nvGraphicFramePr>
          <p:cNvPr id="14" name="Graf 13"/>
          <p:cNvGraphicFramePr>
            <a:graphicFrameLocks/>
          </p:cNvGraphicFramePr>
          <p:nvPr/>
        </p:nvGraphicFramePr>
        <p:xfrm>
          <a:off x="115301" y="912707"/>
          <a:ext cx="8943975" cy="4295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Graf 16"/>
          <p:cNvGraphicFramePr>
            <a:graphicFrameLocks/>
          </p:cNvGraphicFramePr>
          <p:nvPr/>
        </p:nvGraphicFramePr>
        <p:xfrm>
          <a:off x="5470029" y="1430780"/>
          <a:ext cx="7178492" cy="3885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77788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Meziroční změna podle druhu kriminality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655694"/>
              </p:ext>
            </p:extLst>
          </p:nvPr>
        </p:nvGraphicFramePr>
        <p:xfrm>
          <a:off x="647698" y="1288416"/>
          <a:ext cx="6830529" cy="3962046"/>
        </p:xfrm>
        <a:graphic>
          <a:graphicData uri="http://schemas.openxmlformats.org/drawingml/2006/table">
            <a:tbl>
              <a:tblPr/>
              <a:tblGrid>
                <a:gridCol w="2685857">
                  <a:extLst>
                    <a:ext uri="{9D8B030D-6E8A-4147-A177-3AD203B41FA5}">
                      <a16:colId xmlns:a16="http://schemas.microsoft.com/office/drawing/2014/main" val="998430367"/>
                    </a:ext>
                  </a:extLst>
                </a:gridCol>
                <a:gridCol w="1036168">
                  <a:extLst>
                    <a:ext uri="{9D8B030D-6E8A-4147-A177-3AD203B41FA5}">
                      <a16:colId xmlns:a16="http://schemas.microsoft.com/office/drawing/2014/main" val="466932572"/>
                    </a:ext>
                  </a:extLst>
                </a:gridCol>
                <a:gridCol w="1036168">
                  <a:extLst>
                    <a:ext uri="{9D8B030D-6E8A-4147-A177-3AD203B41FA5}">
                      <a16:colId xmlns:a16="http://schemas.microsoft.com/office/drawing/2014/main" val="98795026"/>
                    </a:ext>
                  </a:extLst>
                </a:gridCol>
                <a:gridCol w="1036168">
                  <a:extLst>
                    <a:ext uri="{9D8B030D-6E8A-4147-A177-3AD203B41FA5}">
                      <a16:colId xmlns:a16="http://schemas.microsoft.com/office/drawing/2014/main" val="3157819216"/>
                    </a:ext>
                  </a:extLst>
                </a:gridCol>
                <a:gridCol w="1036168">
                  <a:extLst>
                    <a:ext uri="{9D8B030D-6E8A-4147-A177-3AD203B41FA5}">
                      <a16:colId xmlns:a16="http://schemas.microsoft.com/office/drawing/2014/main" val="2003274743"/>
                    </a:ext>
                  </a:extLst>
                </a:gridCol>
              </a:tblGrid>
              <a:tr h="3710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druh kriminality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rozdíl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rozdíl v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92397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CELKOVÁ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173 322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170 051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-3 271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-1,9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39339165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násilná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13 708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13 752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+44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+0,3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76745701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vraždy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+5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+3,3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24834554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mravnostní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3 396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3 695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+299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+8,8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35057446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majetková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94 226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93 695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-531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-0,6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4931697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krádeže vloupáním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29 094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26 657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-2 437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-8,4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03214435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krádeže prosté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31 956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30 840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-1 116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-3,5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33571467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ostatní majetkové činy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33 176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36 198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+3 022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1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+9,1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61670319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ostatní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26 803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26 671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-132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-0,5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58286294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zbývající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22 245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19 804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-2 441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-11,0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28651807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hospodářská</a:t>
                      </a:r>
                      <a:r>
                        <a:rPr lang="cs-CZ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kriminalita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12 834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12 302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-532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-4,1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50534448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válečná a protiústavní kriminalita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+3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+11,5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88742505"/>
                  </a:ext>
                </a:extLst>
              </a:tr>
              <a:tr h="27623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nestanovená </a:t>
                      </a:r>
                      <a:r>
                        <a:rPr lang="cs-CZ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.-</a:t>
                      </a:r>
                      <a:r>
                        <a:rPr lang="cs-CZ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kvalifikace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+19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+22,6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58779298"/>
                  </a:ext>
                </a:extLst>
              </a:tr>
            </a:tbl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1994762" y="5547560"/>
            <a:ext cx="34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080808"/>
                </a:solidFill>
              </a:rPr>
              <a:t>registrováno </a:t>
            </a:r>
            <a:r>
              <a:rPr lang="cs-CZ" sz="1400" b="1" dirty="0">
                <a:solidFill>
                  <a:srgbClr val="080808"/>
                </a:solidFill>
              </a:rPr>
              <a:t>170 051 skutků </a:t>
            </a:r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4511172" y="5574076"/>
            <a:ext cx="0" cy="464451"/>
          </a:xfrm>
          <a:prstGeom prst="straightConnector1">
            <a:avLst/>
          </a:prstGeom>
          <a:ln w="381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1211508" y="5532170"/>
            <a:ext cx="825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80808"/>
                </a:solidFill>
              </a:rPr>
              <a:t>2025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4583529" y="5509706"/>
            <a:ext cx="282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9242"/>
                </a:solidFill>
              </a:rPr>
              <a:t>- 3 271 skutků</a:t>
            </a:r>
            <a:br>
              <a:rPr lang="cs-CZ" sz="1600" b="1" dirty="0">
                <a:solidFill>
                  <a:srgbClr val="009242"/>
                </a:solidFill>
              </a:rPr>
            </a:br>
            <a:r>
              <a:rPr lang="cs-CZ" sz="1600" b="1" dirty="0">
                <a:solidFill>
                  <a:srgbClr val="009242"/>
                </a:solidFill>
              </a:rPr>
              <a:t>- 1,9 % 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16" y="5580057"/>
            <a:ext cx="207424" cy="242780"/>
          </a:xfrm>
          <a:prstGeom prst="rect">
            <a:avLst/>
          </a:prstGeom>
        </p:spPr>
      </p:pic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7A84B016-EEE9-5621-E8E7-F06D33255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9" name="Zástupný symbol pro číslo snímku 18">
            <a:extLst>
              <a:ext uri="{FF2B5EF4-FFF2-40B4-BE49-F238E27FC236}">
                <a16:creationId xmlns:a16="http://schemas.microsoft.com/office/drawing/2014/main" id="{E5B68087-5A0E-B183-171E-11E151047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557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Škody způsobené trestnou činností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leden – prosinec 2024 a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51175" y="874194"/>
            <a:ext cx="3422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080808"/>
                </a:solidFill>
              </a:rPr>
              <a:t>registrováno 170 051 skutků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849841" y="1166938"/>
            <a:ext cx="3423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080808"/>
                </a:solidFill>
              </a:rPr>
              <a:t>způsobená škoda 24,736 mld. Kč</a:t>
            </a:r>
            <a:br>
              <a:rPr lang="cs-CZ" sz="1200" b="1" dirty="0">
                <a:solidFill>
                  <a:srgbClr val="080808"/>
                </a:solidFill>
              </a:rPr>
            </a:br>
            <a:r>
              <a:rPr lang="cs-CZ" sz="1200" b="1" dirty="0">
                <a:solidFill>
                  <a:srgbClr val="080808"/>
                </a:solidFill>
              </a:rPr>
              <a:t>(v r. 2024 škoda 30,962 mld. Kč) 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429" y="906691"/>
            <a:ext cx="207424" cy="24278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429" y="1201866"/>
            <a:ext cx="207424" cy="242780"/>
          </a:xfrm>
          <a:prstGeom prst="rect">
            <a:avLst/>
          </a:prstGeom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014972"/>
              </p:ext>
            </p:extLst>
          </p:nvPr>
        </p:nvGraphicFramePr>
        <p:xfrm>
          <a:off x="1588536" y="4918253"/>
          <a:ext cx="7388764" cy="1194435"/>
        </p:xfrm>
        <a:graphic>
          <a:graphicData uri="http://schemas.openxmlformats.org/drawingml/2006/table">
            <a:tbl>
              <a:tblPr/>
              <a:tblGrid>
                <a:gridCol w="4128242">
                  <a:extLst>
                    <a:ext uri="{9D8B030D-6E8A-4147-A177-3AD203B41FA5}">
                      <a16:colId xmlns:a16="http://schemas.microsoft.com/office/drawing/2014/main" val="3741100055"/>
                    </a:ext>
                  </a:extLst>
                </a:gridCol>
                <a:gridCol w="1630261">
                  <a:extLst>
                    <a:ext uri="{9D8B030D-6E8A-4147-A177-3AD203B41FA5}">
                      <a16:colId xmlns:a16="http://schemas.microsoft.com/office/drawing/2014/main" val="1216314860"/>
                    </a:ext>
                  </a:extLst>
                </a:gridCol>
                <a:gridCol w="1630261">
                  <a:extLst>
                    <a:ext uri="{9D8B030D-6E8A-4147-A177-3AD203B41FA5}">
                      <a16:colId xmlns:a16="http://schemas.microsoft.com/office/drawing/2014/main" val="146509735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Průměrná škoda na 1 registrovaný skutek: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9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9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12468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hospodářská kriminalita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Ø               1 557 617 Kč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Ø                  845 158 Kč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2138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majetková kriminalita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Ø                    91 609 Kč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Ø                  126 205 Kč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79569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další trestné činy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B0B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Ø                    35 353 Kč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Ø                    38 964 Kč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8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694460"/>
                  </a:ext>
                </a:extLst>
              </a:tr>
            </a:tbl>
          </a:graphicData>
        </a:graphic>
      </p:graphicFrame>
      <p:graphicFrame>
        <p:nvGraphicFramePr>
          <p:cNvPr id="18" name="Graf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953456"/>
              </p:ext>
            </p:extLst>
          </p:nvPr>
        </p:nvGraphicFramePr>
        <p:xfrm>
          <a:off x="647698" y="2054634"/>
          <a:ext cx="4635221" cy="274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Graf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7494835"/>
              </p:ext>
            </p:extLst>
          </p:nvPr>
        </p:nvGraphicFramePr>
        <p:xfrm>
          <a:off x="4875505" y="2054634"/>
          <a:ext cx="4636800" cy="275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Zástupný symbol pro datum 11">
            <a:extLst>
              <a:ext uri="{FF2B5EF4-FFF2-40B4-BE49-F238E27FC236}">
                <a16:creationId xmlns:a16="http://schemas.microsoft.com/office/drawing/2014/main" id="{1DC8B3AB-B985-F3BC-DA4D-1C7B3ADC4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21.01.2026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E5F2E307-A37E-2CDA-8EEF-17D64C02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795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4">
            <a:extLst>
              <a:ext uri="{FF2B5EF4-FFF2-40B4-BE49-F238E27FC236}">
                <a16:creationId xmlns:a16="http://schemas.microsoft.com/office/drawing/2014/main" id="{5F299945-76D9-E240-A8F4-C8633FE0FA35}"/>
              </a:ext>
            </a:extLst>
          </p:cNvPr>
          <p:cNvSpPr txBox="1"/>
          <p:nvPr/>
        </p:nvSpPr>
        <p:spPr>
          <a:xfrm>
            <a:off x="2176679" y="6183526"/>
            <a:ext cx="300161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r>
              <a:rPr lang="cs-CZ" sz="1000" dirty="0">
                <a:solidFill>
                  <a:schemeClr val="bg1"/>
                </a:solidFill>
              </a:rPr>
              <a:t>Pomáhat a chránit</a:t>
            </a:r>
          </a:p>
        </p:txBody>
      </p:sp>
      <p:sp>
        <p:nvSpPr>
          <p:cNvPr id="6" name="Obdélník 5"/>
          <p:cNvSpPr/>
          <p:nvPr/>
        </p:nvSpPr>
        <p:spPr>
          <a:xfrm>
            <a:off x="9669010" y="6403865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0733002-DFF1-4A2F-ABD4-9BF4211C48F6}" type="datetime1">
              <a:rPr lang="cs-CZ" altLang="cs-CZ" sz="1200">
                <a:solidFill>
                  <a:schemeClr val="bg1"/>
                </a:solidFill>
                <a:latin typeface="Arial" charset="0"/>
              </a:rPr>
              <a:pPr/>
              <a:t>23.03.2026</a:t>
            </a:fld>
            <a:endParaRPr lang="cs-CZ" sz="1200" dirty="0"/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9575801" y="6060591"/>
            <a:ext cx="981075" cy="215900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4928126A-3E47-4DEE-A625-148CE425C88B}" type="slidenum">
              <a:rPr lang="cs-CZ" altLang="cs-CZ" sz="1200" b="1">
                <a:solidFill>
                  <a:schemeClr val="bg1"/>
                </a:solidFill>
                <a:latin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cs-CZ" altLang="cs-CZ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2059" y="231174"/>
            <a:ext cx="7772400" cy="898394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90576" rtl="0" eaLnBrk="1" latinLnBrk="0" hangingPunct="1">
              <a:spcBef>
                <a:spcPct val="0"/>
              </a:spcBef>
              <a:buNone/>
              <a:defRPr sz="32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163638" algn="l"/>
              </a:tabLst>
            </a:pPr>
            <a:r>
              <a:rPr lang="cs-CZ" sz="2000" b="1" dirty="0">
                <a:solidFill>
                  <a:srgbClr val="004E7A"/>
                </a:solidFill>
              </a:rPr>
              <a:t>Zajištěné hodnoty </a:t>
            </a:r>
            <a:br>
              <a:rPr lang="cs-CZ" sz="20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za období 1. 1. – 31. 12. </a:t>
            </a:r>
            <a:br>
              <a:rPr lang="cs-CZ" sz="1400" b="1" dirty="0">
                <a:solidFill>
                  <a:srgbClr val="004E7A"/>
                </a:solidFill>
              </a:rPr>
            </a:br>
            <a:r>
              <a:rPr lang="cs-CZ" sz="1400" b="1" dirty="0">
                <a:solidFill>
                  <a:srgbClr val="004E7A"/>
                </a:solidFill>
              </a:rPr>
              <a:t>2023 – 2025</a:t>
            </a:r>
            <a:endParaRPr lang="cs-CZ" sz="900" b="1" dirty="0">
              <a:solidFill>
                <a:srgbClr val="004E7A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27" y="288402"/>
            <a:ext cx="469072" cy="54902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909" y="288402"/>
            <a:ext cx="478856" cy="549027"/>
          </a:xfrm>
          <a:prstGeom prst="rect">
            <a:avLst/>
          </a:prstGeom>
        </p:spPr>
      </p:pic>
      <p:graphicFrame>
        <p:nvGraphicFramePr>
          <p:cNvPr id="13" name="Graf 12"/>
          <p:cNvGraphicFramePr>
            <a:graphicFrameLocks/>
          </p:cNvGraphicFramePr>
          <p:nvPr/>
        </p:nvGraphicFramePr>
        <p:xfrm>
          <a:off x="1327800" y="1098001"/>
          <a:ext cx="9536400" cy="2909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372060" y="4028290"/>
          <a:ext cx="7558843" cy="1733550"/>
        </p:xfrm>
        <a:graphic>
          <a:graphicData uri="http://schemas.openxmlformats.org/drawingml/2006/table">
            <a:tbl>
              <a:tblPr/>
              <a:tblGrid>
                <a:gridCol w="941674">
                  <a:extLst>
                    <a:ext uri="{9D8B030D-6E8A-4147-A177-3AD203B41FA5}">
                      <a16:colId xmlns:a16="http://schemas.microsoft.com/office/drawing/2014/main" val="3163963172"/>
                    </a:ext>
                  </a:extLst>
                </a:gridCol>
                <a:gridCol w="2205723">
                  <a:extLst>
                    <a:ext uri="{9D8B030D-6E8A-4147-A177-3AD203B41FA5}">
                      <a16:colId xmlns:a16="http://schemas.microsoft.com/office/drawing/2014/main" val="1071412993"/>
                    </a:ext>
                  </a:extLst>
                </a:gridCol>
                <a:gridCol w="2205723">
                  <a:extLst>
                    <a:ext uri="{9D8B030D-6E8A-4147-A177-3AD203B41FA5}">
                      <a16:colId xmlns:a16="http://schemas.microsoft.com/office/drawing/2014/main" val="3256777735"/>
                    </a:ext>
                  </a:extLst>
                </a:gridCol>
                <a:gridCol w="2205723">
                  <a:extLst>
                    <a:ext uri="{9D8B030D-6E8A-4147-A177-3AD203B41FA5}">
                      <a16:colId xmlns:a16="http://schemas.microsoft.com/office/drawing/2014/main" val="2550494107"/>
                    </a:ext>
                  </a:extLst>
                </a:gridCol>
              </a:tblGrid>
              <a:tr h="37147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Policie ČR 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487530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Výše škody způsobené trestnou činností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Zajištěné majetkové hodnoty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Poměr mezi zajištěným majetkem a evidovanou škodou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5371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23 410 517 000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8 849 235 100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48,80%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50089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30 962 343 000</a:t>
                      </a:r>
                    </a:p>
                  </a:txBody>
                  <a:tcPr marL="9525" marR="36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5 990 127 572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19,90%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71723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24 735 696 000</a:t>
                      </a:r>
                    </a:p>
                  </a:txBody>
                  <a:tcPr marL="9525" marR="360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7 156 681 012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32,00%</a:t>
                      </a:r>
                    </a:p>
                  </a:txBody>
                  <a:tcPr marL="9525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714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6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Policie 1.2">
      <a:dk1>
        <a:srgbClr val="004C81"/>
      </a:dk1>
      <a:lt1>
        <a:sysClr val="window" lastClr="FFFFFF"/>
      </a:lt1>
      <a:dk2>
        <a:srgbClr val="004C81"/>
      </a:dk2>
      <a:lt2>
        <a:srgbClr val="FFFFFF"/>
      </a:lt2>
      <a:accent1>
        <a:srgbClr val="5B9BD5"/>
      </a:accent1>
      <a:accent2>
        <a:srgbClr val="FFC000"/>
      </a:accent2>
      <a:accent3>
        <a:srgbClr val="0066FF"/>
      </a:accent3>
      <a:accent4>
        <a:srgbClr val="FFCC00"/>
      </a:accent4>
      <a:accent5>
        <a:srgbClr val="0099FF"/>
      </a:accent5>
      <a:accent6>
        <a:srgbClr val="FF006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olicie 1.3 šablona" id="{6074513D-D3BE-4A87-9658-4503A0E5672E}" vid="{C1E82191-5940-4D30-AD04-3C082F68232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PPT Policie 1.3 šablona</Template>
  <TotalTime>1224</TotalTime>
  <Words>3290</Words>
  <Application>Microsoft Office PowerPoint</Application>
  <PresentationFormat>Širokoúhlá obrazovka</PresentationFormat>
  <Paragraphs>657</Paragraphs>
  <Slides>25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Verdana</vt:lpstr>
      <vt:lpstr>Motiv Office</vt:lpstr>
      <vt:lpstr>Základní statistické údaje o kriminalitě  leden – prosinec 2025 v meziročním srovnání </vt:lpstr>
      <vt:lpstr>   Obsah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MICHÁLEK Michal</dc:creator>
  <cp:lastModifiedBy>ŠTĚTKA Martin</cp:lastModifiedBy>
  <cp:revision>42</cp:revision>
  <cp:lastPrinted>2026-01-20T14:19:19Z</cp:lastPrinted>
  <dcterms:created xsi:type="dcterms:W3CDTF">2026-01-20T08:17:08Z</dcterms:created>
  <dcterms:modified xsi:type="dcterms:W3CDTF">2026-03-23T18:09:28Z</dcterms:modified>
</cp:coreProperties>
</file>