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9" r:id="rId3"/>
    <p:sldId id="277" r:id="rId4"/>
    <p:sldId id="260" r:id="rId5"/>
    <p:sldId id="261" r:id="rId6"/>
    <p:sldId id="263" r:id="rId7"/>
    <p:sldId id="271" r:id="rId8"/>
    <p:sldId id="272" r:id="rId9"/>
    <p:sldId id="273" r:id="rId10"/>
    <p:sldId id="274" r:id="rId11"/>
    <p:sldId id="278" r:id="rId12"/>
    <p:sldId id="264" r:id="rId13"/>
    <p:sldId id="275" r:id="rId14"/>
    <p:sldId id="279" r:id="rId15"/>
    <p:sldId id="280" r:id="rId16"/>
    <p:sldId id="281" r:id="rId17"/>
  </p:sldIdLst>
  <p:sldSz cx="10080625" cy="7559675"/>
  <p:notesSz cx="9926638" cy="6797675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1pPr>
    <a:lvl2pPr marL="4318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2pPr>
    <a:lvl3pPr marL="6477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3pPr>
    <a:lvl4pPr marL="8636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4pPr>
    <a:lvl5pPr marL="10795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05" d="100"/>
          <a:sy n="105" d="100"/>
        </p:scale>
        <p:origin x="14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Alokace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55-480E-B1D2-2F686A39D19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D55-480E-B1D2-2F686A39D19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55-480E-B1D2-2F686A39D19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E0E-4156-AD71-2D548281E29F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55-480E-B1D2-2F686A39D19A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D55-480E-B1D2-2F686A39D19A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55-480E-B1D2-2F686A39D19A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E0E-4156-AD71-2D548281E29F}"/>
                </c:ext>
              </c:extLst>
            </c:dLbl>
            <c:numFmt formatCode="#,##0\ &quot;Kč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SC1 Azyl</c:v>
                </c:pt>
                <c:pt idx="1">
                  <c:v>SC2 Integrace</c:v>
                </c:pt>
                <c:pt idx="2">
                  <c:v>SC3 Návraty</c:v>
                </c:pt>
                <c:pt idx="3">
                  <c:v>technická pomoc</c:v>
                </c:pt>
              </c:strCache>
            </c:strRef>
          </c:cat>
          <c:val>
            <c:numRef>
              <c:f>List1!$B$2:$B$5</c:f>
              <c:numCache>
                <c:formatCode>#\ ##0\ "Kč"</c:formatCode>
                <c:ptCount val="4"/>
                <c:pt idx="0">
                  <c:v>317000000</c:v>
                </c:pt>
                <c:pt idx="1">
                  <c:v>805000000</c:v>
                </c:pt>
                <c:pt idx="2">
                  <c:v>488000000</c:v>
                </c:pt>
                <c:pt idx="3">
                  <c:v>97000000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55-480E-B1D2-2F686A39D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421619506172159"/>
          <c:y val="0.41222712851536458"/>
          <c:w val="0.15098156482627281"/>
          <c:h val="0.195914734082809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039" y="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94606926-122A-47FC-8A04-49FED6092B41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53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039" y="645653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2CB16619-2177-481F-9FB1-06C6EB385B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221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2313" y="517525"/>
            <a:ext cx="339725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992247" y="3228770"/>
            <a:ext cx="7940060" cy="305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5617870" y="0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6457538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5617870" y="6457538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338FFDC9-AB18-44BE-900A-1CF6F91372DC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BC989CE-1E12-41C2-A833-EEEAB7A7203C}" type="slidenum">
              <a:rPr lang="en-GB" altLang="cs-CZ"/>
              <a:pPr/>
              <a:t>1</a:t>
            </a:fld>
            <a:endParaRPr lang="en-GB" altLang="cs-CZ"/>
          </a:p>
        </p:txBody>
      </p:sp>
      <p:sp>
        <p:nvSpPr>
          <p:cNvPr id="40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3900" y="517525"/>
            <a:ext cx="3397250" cy="25479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92247" y="3228769"/>
            <a:ext cx="7942144" cy="30592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12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80367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13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0039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14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4909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15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704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16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0747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2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7721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4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0232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5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275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6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1410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7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45509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8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3765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9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82246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10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339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F1CEE4F-6A1A-4DE0-96AD-4E2E33C28A3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8014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8080C19-6866-456B-829E-854733DD1B8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187915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1625" cy="64547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CB7FA67-3FC6-491F-B17C-DEF23540696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77246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CEA29EF-6FC3-46A0-80E4-28ED352D83A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63108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0738F2A-B1A6-480F-8F19-E7AB861A24C0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18854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79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1FBBE47-7C56-4D70-8211-AD4A8449033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17389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AA64A47-B135-4EE9-BACB-C6A699D988F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88060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4C59BA3-0A8F-426D-878F-F9F486A661AB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05314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F7601CF-3A3C-436D-8CF6-4FD8DC0159F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195170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1630C0F-CA58-4D9E-9455-8962D97260E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922864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6884D3C-B3F3-4B33-9B8F-F17E6A8DF84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84746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7097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titulního textu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70975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  <a:p>
            <a:pPr lvl="4"/>
            <a:r>
              <a:rPr lang="en-GB" altLang="cs-CZ"/>
              <a:t>Osmá úroveň textu</a:t>
            </a:r>
          </a:p>
          <a:p>
            <a:pPr lvl="4"/>
            <a:r>
              <a:rPr lang="en-GB" altLang="cs-CZ"/>
              <a:t>Devátá úroveň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80EAA679-13E1-4E87-B5CD-5E3440D7AA2F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2pPr>
      <a:lvl3pPr marL="6477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3pPr>
      <a:lvl4pPr marL="8636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4pPr>
      <a:lvl5pPr marL="10795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5pPr>
      <a:lvl6pPr marL="15367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6pPr>
      <a:lvl7pPr marL="19939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7pPr>
      <a:lvl8pPr marL="24511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8pPr>
      <a:lvl9pPr marL="29083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431800" indent="-32385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863600" indent="-287338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 anchor="ctr"/>
          <a:lstStyle/>
          <a:p>
            <a:r>
              <a:rPr lang="cs-CZ" altLang="cs-CZ" sz="4400" dirty="0"/>
              <a:t>Monitorovací výbor OP AMIF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cs-CZ" altLang="cs-CZ" sz="3200" dirty="0"/>
              <a:t>1. zasedání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392240" y="5069049"/>
            <a:ext cx="2088232" cy="36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5. října 2022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124" y="1222035"/>
            <a:ext cx="9070975" cy="1260475"/>
          </a:xfrm>
        </p:spPr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</a:rPr>
              <a:t>Operační program AMIF </a:t>
            </a:r>
            <a:br>
              <a:rPr lang="cs-CZ" altLang="cs-CZ" dirty="0">
                <a:solidFill>
                  <a:schemeClr val="tx1"/>
                </a:solidFill>
              </a:rPr>
            </a:br>
            <a:r>
              <a:rPr lang="cs-CZ" altLang="cs-CZ" dirty="0">
                <a:solidFill>
                  <a:schemeClr val="tx1"/>
                </a:solidFill>
              </a:rPr>
              <a:t>Finanční rozdělení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17531"/>
              </p:ext>
            </p:extLst>
          </p:nvPr>
        </p:nvGraphicFramePr>
        <p:xfrm>
          <a:off x="492125" y="2482850"/>
          <a:ext cx="9070975" cy="498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03303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D8DB0AB-0316-4444-8C04-99DB7294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08693AF-9235-40B2-ADAF-AFD96D76A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2771725"/>
            <a:ext cx="9070975" cy="1260475"/>
          </a:xfrm>
        </p:spPr>
        <p:txBody>
          <a:bodyPr/>
          <a:lstStyle/>
          <a:p>
            <a:r>
              <a:rPr lang="cs-CZ" dirty="0"/>
              <a:t>Metodika hodnocení </a:t>
            </a:r>
            <a:br>
              <a:rPr lang="cs-CZ" dirty="0"/>
            </a:br>
            <a:r>
              <a:rPr lang="cs-CZ" dirty="0"/>
              <a:t>a hodnoticí kritéria</a:t>
            </a:r>
          </a:p>
        </p:txBody>
      </p:sp>
    </p:spTree>
    <p:extLst>
      <p:ext uri="{BB962C8B-B14F-4D97-AF65-F5344CB8AC3E}">
        <p14:creationId xmlns:p14="http://schemas.microsoft.com/office/powerpoint/2010/main" val="1843504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827509"/>
            <a:ext cx="9070975" cy="1260475"/>
          </a:xfrm>
        </p:spPr>
        <p:txBody>
          <a:bodyPr/>
          <a:lstStyle/>
          <a:p>
            <a:r>
              <a:rPr lang="cs-CZ" altLang="cs-CZ" dirty="0"/>
              <a:t>Principy hodnocení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1951933"/>
            <a:ext cx="9070975" cy="4987925"/>
          </a:xfrm>
        </p:spPr>
        <p:txBody>
          <a:bodyPr/>
          <a:lstStyle/>
          <a:p>
            <a:r>
              <a:rPr lang="cs-CZ" sz="2800" dirty="0"/>
              <a:t>Základní pravidla pro hodnocení stanovena tzv. operačním manuálem</a:t>
            </a:r>
          </a:p>
          <a:p>
            <a:r>
              <a:rPr lang="cs-CZ" sz="2800" dirty="0"/>
              <a:t>Hodnoticí proces:</a:t>
            </a:r>
          </a:p>
          <a:p>
            <a:pPr lvl="1"/>
            <a:r>
              <a:rPr lang="cs-CZ" sz="2400" dirty="0"/>
              <a:t>Hodnocení přijatelnosti</a:t>
            </a:r>
          </a:p>
          <a:p>
            <a:pPr lvl="1"/>
            <a:r>
              <a:rPr lang="cs-CZ" sz="2400" dirty="0"/>
              <a:t>Hodnocení formálních náležitostí</a:t>
            </a:r>
          </a:p>
          <a:p>
            <a:pPr lvl="1"/>
            <a:r>
              <a:rPr lang="cs-CZ" sz="2400" dirty="0"/>
              <a:t>Věcné hodnocení</a:t>
            </a:r>
          </a:p>
          <a:p>
            <a:r>
              <a:rPr lang="cs-CZ" sz="2800" dirty="0"/>
              <a:t>Věcné hodnocení – bodové u soutěžních výzev, slovní u uzavřených</a:t>
            </a:r>
          </a:p>
          <a:p>
            <a:r>
              <a:rPr lang="cs-CZ" sz="2800" dirty="0"/>
              <a:t>Kritéria v zásadě stejná jako v 2014-2020, obdobná jako u OP Z+</a:t>
            </a:r>
          </a:p>
        </p:txBody>
      </p:sp>
    </p:spTree>
    <p:extLst>
      <p:ext uri="{BB962C8B-B14F-4D97-AF65-F5344CB8AC3E}">
        <p14:creationId xmlns:p14="http://schemas.microsoft.com/office/powerpoint/2010/main" val="230634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899517"/>
            <a:ext cx="9070975" cy="1260475"/>
          </a:xfrm>
        </p:spPr>
        <p:txBody>
          <a:bodyPr/>
          <a:lstStyle/>
          <a:p>
            <a:r>
              <a:rPr lang="cs-CZ" sz="4000" dirty="0"/>
              <a:t>Kritéria hodnocení přijatelnosti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159992"/>
            <a:ext cx="9070975" cy="4987925"/>
          </a:xfrm>
        </p:spPr>
        <p:txBody>
          <a:bodyPr/>
          <a:lstStyle/>
          <a:p>
            <a:pPr lvl="0"/>
            <a:r>
              <a:rPr lang="cs-CZ" dirty="0">
                <a:solidFill>
                  <a:schemeClr val="tx1"/>
                </a:solidFill>
              </a:rPr>
              <a:t>Oprávněnost žadatele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Partnerství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Cílové skupiny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Celkové způsobilé výdaje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Aktivity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Horizontální principy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Trestní bezúhonnost</a:t>
            </a:r>
          </a:p>
        </p:txBody>
      </p:sp>
    </p:spTree>
    <p:extLst>
      <p:ext uri="{BB962C8B-B14F-4D97-AF65-F5344CB8AC3E}">
        <p14:creationId xmlns:p14="http://schemas.microsoft.com/office/powerpoint/2010/main" val="3468550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043533"/>
            <a:ext cx="9070975" cy="1260475"/>
          </a:xfrm>
        </p:spPr>
        <p:txBody>
          <a:bodyPr/>
          <a:lstStyle/>
          <a:p>
            <a:r>
              <a:rPr lang="cs-CZ" sz="4000" dirty="0"/>
              <a:t>Kritéria hodnocení přijatelnosti</a:t>
            </a:r>
            <a:br>
              <a:rPr lang="cs-CZ" sz="4000" dirty="0"/>
            </a:br>
            <a:r>
              <a:rPr lang="cs-CZ" sz="4000" dirty="0"/>
              <a:t>Specifika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571750"/>
            <a:ext cx="9070975" cy="4987925"/>
          </a:xfrm>
        </p:spPr>
        <p:txBody>
          <a:bodyPr/>
          <a:lstStyle/>
          <a:p>
            <a:pPr lvl="0"/>
            <a:r>
              <a:rPr lang="cs-CZ" sz="2800" dirty="0">
                <a:solidFill>
                  <a:schemeClr val="tx1"/>
                </a:solidFill>
              </a:rPr>
              <a:t>Pro soutěžní projekty – neopravitelná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Pro projekty uzavřených výzev – opravitelná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Pro projekty tzv. provozní podpory – rozšířená sada kritérií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Způsobilost výdajů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Adekvátnost indikátorů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Trvání projektu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Územní oprávněnost</a:t>
            </a:r>
          </a:p>
          <a:p>
            <a:r>
              <a:rPr lang="cs-CZ" sz="2800" dirty="0">
                <a:solidFill>
                  <a:schemeClr val="tx1"/>
                </a:solidFill>
              </a:rPr>
              <a:t>Pro projekty provozní podpory není věcné hodnocení</a:t>
            </a:r>
          </a:p>
        </p:txBody>
      </p:sp>
    </p:spTree>
    <p:extLst>
      <p:ext uri="{BB962C8B-B14F-4D97-AF65-F5344CB8AC3E}">
        <p14:creationId xmlns:p14="http://schemas.microsoft.com/office/powerpoint/2010/main" val="3623031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043533"/>
            <a:ext cx="9070975" cy="1260475"/>
          </a:xfrm>
        </p:spPr>
        <p:txBody>
          <a:bodyPr/>
          <a:lstStyle/>
          <a:p>
            <a:r>
              <a:rPr lang="cs-CZ" sz="4000" dirty="0"/>
              <a:t>Kritéria hodnocení formálních náležitostí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571750"/>
            <a:ext cx="9070975" cy="4987925"/>
          </a:xfrm>
        </p:spPr>
        <p:txBody>
          <a:bodyPr/>
          <a:lstStyle/>
          <a:p>
            <a:pPr lvl="0"/>
            <a:r>
              <a:rPr lang="cs-CZ" sz="2800" dirty="0">
                <a:solidFill>
                  <a:schemeClr val="tx1"/>
                </a:solidFill>
              </a:rPr>
              <a:t>Úplnost a forma žádosti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Podpis žádosti</a:t>
            </a:r>
          </a:p>
        </p:txBody>
      </p:sp>
    </p:spTree>
    <p:extLst>
      <p:ext uri="{BB962C8B-B14F-4D97-AF65-F5344CB8AC3E}">
        <p14:creationId xmlns:p14="http://schemas.microsoft.com/office/powerpoint/2010/main" val="1888323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043533"/>
            <a:ext cx="9070975" cy="1260475"/>
          </a:xfrm>
        </p:spPr>
        <p:txBody>
          <a:bodyPr/>
          <a:lstStyle/>
          <a:p>
            <a:r>
              <a:rPr lang="cs-CZ" sz="4000" dirty="0"/>
              <a:t>Kritéria věcného hodnocení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56902" y="2195661"/>
            <a:ext cx="9070975" cy="4987925"/>
          </a:xfrm>
        </p:spPr>
        <p:txBody>
          <a:bodyPr/>
          <a:lstStyle/>
          <a:p>
            <a:pPr lvl="0"/>
            <a:r>
              <a:rPr lang="cs-CZ" sz="2400" dirty="0">
                <a:solidFill>
                  <a:schemeClr val="tx1"/>
                </a:solidFill>
              </a:rPr>
              <a:t>Potřebnost (35)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Vymezení problému a cílové skupiny (35)</a:t>
            </a:r>
          </a:p>
          <a:p>
            <a:pPr lvl="0"/>
            <a:r>
              <a:rPr lang="cs-CZ" sz="2400" dirty="0">
                <a:solidFill>
                  <a:schemeClr val="tx1"/>
                </a:solidFill>
              </a:rPr>
              <a:t>Účelnost (30)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Cíle a konzistentnost projektu (25)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Způsob ověření dosažení cíle projektu (5)</a:t>
            </a:r>
          </a:p>
          <a:p>
            <a:pPr lvl="0"/>
            <a:r>
              <a:rPr lang="cs-CZ" sz="2400" dirty="0">
                <a:solidFill>
                  <a:schemeClr val="tx1"/>
                </a:solidFill>
              </a:rPr>
              <a:t>Efektivnost a hospodárnost (20)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Efektivita projektu, rozpočet (15)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Adekvátnost indikátorů (5)</a:t>
            </a:r>
          </a:p>
          <a:p>
            <a:pPr lvl="0"/>
            <a:r>
              <a:rPr lang="cs-CZ" sz="2400" dirty="0">
                <a:solidFill>
                  <a:schemeClr val="tx1"/>
                </a:solidFill>
              </a:rPr>
              <a:t>Proveditelnost (15)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Způsob zapojení cílové skupiny (5)</a:t>
            </a:r>
          </a:p>
          <a:p>
            <a:pPr lvl="1"/>
            <a:r>
              <a:rPr lang="cs-CZ" sz="2000">
                <a:solidFill>
                  <a:schemeClr val="tx1"/>
                </a:solidFill>
              </a:rPr>
              <a:t>Způsob realizace aktivit a jejich návaznost (10)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544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4" y="972095"/>
            <a:ext cx="9070975" cy="1260475"/>
          </a:xfrm>
        </p:spPr>
        <p:txBody>
          <a:bodyPr/>
          <a:lstStyle/>
          <a:p>
            <a:r>
              <a:rPr lang="cs-CZ" altLang="cs-CZ" dirty="0"/>
              <a:t>Program jednání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5" y="2411685"/>
            <a:ext cx="9070975" cy="4987925"/>
          </a:xfrm>
        </p:spPr>
        <p:txBody>
          <a:bodyPr/>
          <a:lstStyle/>
          <a:p>
            <a:r>
              <a:rPr lang="cs-CZ" altLang="cs-CZ" dirty="0"/>
              <a:t>Schválení programu jednání</a:t>
            </a:r>
          </a:p>
          <a:p>
            <a:r>
              <a:rPr lang="cs-CZ" altLang="cs-CZ" dirty="0"/>
              <a:t>Schválení jednacího řádu</a:t>
            </a:r>
          </a:p>
          <a:p>
            <a:r>
              <a:rPr lang="cs-CZ" altLang="cs-CZ" dirty="0"/>
              <a:t>Úvodní slovo předsedy</a:t>
            </a:r>
          </a:p>
          <a:p>
            <a:r>
              <a:rPr lang="cs-CZ" altLang="cs-CZ" dirty="0"/>
              <a:t>Informace o OP AMIF</a:t>
            </a:r>
          </a:p>
          <a:p>
            <a:r>
              <a:rPr lang="cs-CZ" altLang="cs-CZ" dirty="0"/>
              <a:t>Harmonogram výzev 2022</a:t>
            </a:r>
          </a:p>
          <a:p>
            <a:r>
              <a:rPr lang="cs-CZ" altLang="cs-CZ" dirty="0"/>
              <a:t>Schválení metodiky a kritérií hodnocení</a:t>
            </a:r>
          </a:p>
          <a:p>
            <a:r>
              <a:rPr lang="cs-CZ" altLang="cs-CZ" dirty="0"/>
              <a:t>Různé</a:t>
            </a:r>
          </a:p>
        </p:txBody>
      </p:sp>
    </p:spTree>
    <p:extLst>
      <p:ext uri="{BB962C8B-B14F-4D97-AF65-F5344CB8AC3E}">
        <p14:creationId xmlns:p14="http://schemas.microsoft.com/office/powerpoint/2010/main" val="3387569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D8DB0AB-0316-4444-8C04-99DB7294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08693AF-9235-40B2-ADAF-AFD96D76A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2771725"/>
            <a:ext cx="9070975" cy="1260475"/>
          </a:xfrm>
        </p:spPr>
        <p:txBody>
          <a:bodyPr/>
          <a:lstStyle/>
          <a:p>
            <a:r>
              <a:rPr lang="cs-CZ" dirty="0"/>
              <a:t>Operační program AMIF</a:t>
            </a:r>
          </a:p>
        </p:txBody>
      </p:sp>
    </p:spTree>
    <p:extLst>
      <p:ext uri="{BB962C8B-B14F-4D97-AF65-F5344CB8AC3E}">
        <p14:creationId xmlns:p14="http://schemas.microsoft.com/office/powerpoint/2010/main" val="193329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17100" y="1259557"/>
            <a:ext cx="9070975" cy="1260475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altLang="cs-CZ" dirty="0"/>
              <a:t>Azylový, migrační a integrační fond – právní základ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918" y="2699717"/>
            <a:ext cx="9070975" cy="4987925"/>
          </a:xfrm>
        </p:spPr>
        <p:txBody>
          <a:bodyPr/>
          <a:lstStyle/>
          <a:p>
            <a:r>
              <a:rPr lang="cs-CZ" sz="2400" dirty="0"/>
              <a:t>Nařízení Evropského parlamentu a Rady (EU) </a:t>
            </a:r>
            <a:r>
              <a:rPr lang="cs-CZ" sz="2400" b="1" dirty="0"/>
              <a:t>2021/1147</a:t>
            </a:r>
            <a:r>
              <a:rPr lang="cs-CZ" sz="2400" dirty="0"/>
              <a:t> ze dne 7. července 2021, kterým se zřizuje Azylový, migrační a integrační fond</a:t>
            </a:r>
          </a:p>
          <a:p>
            <a:r>
              <a:rPr lang="cs-CZ" sz="2400" dirty="0"/>
              <a:t>Nařízení Evropského parlamentu a Rady (EU) </a:t>
            </a:r>
            <a:r>
              <a:rPr lang="cs-CZ" sz="2400" b="1" dirty="0"/>
              <a:t>2021/1060 </a:t>
            </a:r>
            <a:r>
              <a:rPr lang="cs-CZ" sz="2400" dirty="0"/>
              <a:t>ze dne 24. června 2021 o společných ustanoveních pro Evropský fond pro regionální rozvoj, Evropský sociální fond plus, Fond soudržnosti, Fond pro spravedlivou transformaci a Evropský námořní, rybářský a akvakulturní fond a o finančních pravidlech pro tyto fondy a pro Azylový, migrační a integrační fond, Fond pro vnitřní bezpečnost a Nástroj pro finanční podporu správy hranic a vízové politiky </a:t>
            </a:r>
            <a:r>
              <a:rPr lang="cs-CZ" sz="2400" i="1" dirty="0"/>
              <a:t>(tzv. Obecné nařízení)</a:t>
            </a:r>
          </a:p>
          <a:p>
            <a:endParaRPr 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828750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5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AMIF- alokace na EU úrovni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5" y="2411685"/>
            <a:ext cx="9070975" cy="4987925"/>
          </a:xfrm>
        </p:spPr>
        <p:txBody>
          <a:bodyPr/>
          <a:lstStyle/>
          <a:p>
            <a:r>
              <a:rPr lang="cs-CZ" altLang="cs-CZ" sz="2800" dirty="0"/>
              <a:t>Dvě finanční obálky: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jedna pro členské státy, které ji rozdělují v rámci svého operačního programu (tzv. sdílené řízení)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druhá je spravována přímo Evropskou komisí na </a:t>
            </a:r>
            <a:r>
              <a:rPr lang="cs-CZ" altLang="cs-CZ" sz="2400" dirty="0" err="1"/>
              <a:t>celounijní</a:t>
            </a:r>
            <a:r>
              <a:rPr lang="cs-CZ" altLang="cs-CZ" sz="2400" dirty="0"/>
              <a:t> úrovni (tzv. přímé nebo nepřímé řízení)</a:t>
            </a:r>
          </a:p>
          <a:p>
            <a:r>
              <a:rPr lang="cs-CZ" altLang="cs-CZ" sz="2800" dirty="0"/>
              <a:t>Celková alokace: 9 882 mil. EUR</a:t>
            </a:r>
          </a:p>
          <a:p>
            <a:pPr lvl="1"/>
            <a:r>
              <a:rPr lang="cs-CZ" altLang="cs-CZ" sz="2400" dirty="0"/>
              <a:t>6 270 mil. EUR na programy členských států</a:t>
            </a:r>
          </a:p>
          <a:p>
            <a:pPr lvl="1"/>
            <a:r>
              <a:rPr lang="cs-CZ" altLang="cs-CZ" sz="2400" dirty="0"/>
              <a:t>3 612 mil. EUR na „obálku“ EK, tzv. tematický nástroj</a:t>
            </a:r>
          </a:p>
          <a:p>
            <a:pPr lvl="2"/>
            <a:r>
              <a:rPr lang="cs-CZ" altLang="cs-CZ" sz="2000" dirty="0"/>
              <a:t>např. mimořádná pomoc, unijní akce, specifické akce, přesídlení a relokace</a:t>
            </a:r>
          </a:p>
        </p:txBody>
      </p:sp>
    </p:spTree>
    <p:extLst>
      <p:ext uri="{BB962C8B-B14F-4D97-AF65-F5344CB8AC3E}">
        <p14:creationId xmlns:p14="http://schemas.microsoft.com/office/powerpoint/2010/main" val="1672500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28185" y="1043533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AMIF ČR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504824" y="2375396"/>
            <a:ext cx="9070975" cy="4572793"/>
          </a:xfrm>
        </p:spPr>
        <p:txBody>
          <a:bodyPr/>
          <a:lstStyle/>
          <a:p>
            <a:r>
              <a:rPr lang="cs-CZ" altLang="cs-CZ" sz="2800" dirty="0"/>
              <a:t>Schválen EK dne 4. srpna 2022</a:t>
            </a:r>
          </a:p>
          <a:p>
            <a:r>
              <a:rPr lang="cs-CZ" altLang="cs-CZ" sz="2800" dirty="0"/>
              <a:t>Celková alokace 69 983 153 EUR, tj. cca 1,7 mld. Kč</a:t>
            </a:r>
          </a:p>
          <a:p>
            <a:r>
              <a:rPr lang="cs-CZ" altLang="cs-CZ" sz="2800" dirty="0"/>
              <a:t>15 % z alokace je určeno na tzv. provozní podporu, 5,66 % na technickou pomoc</a:t>
            </a:r>
          </a:p>
          <a:p>
            <a:r>
              <a:rPr lang="cs-CZ" altLang="cs-CZ" sz="2800" dirty="0"/>
              <a:t>Cíle OP AMIF: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000" dirty="0"/>
              <a:t>Posílení a rozvoj společného evropského azylového systému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000" dirty="0"/>
              <a:t>Posílení a rozvoj legální migrace a podpora účinné integrace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000" dirty="0"/>
              <a:t>Boj proti nelegální migraci, podpora navracení a zpětného přebírání</a:t>
            </a:r>
          </a:p>
        </p:txBody>
      </p:sp>
    </p:spTree>
    <p:extLst>
      <p:ext uri="{BB962C8B-B14F-4D97-AF65-F5344CB8AC3E}">
        <p14:creationId xmlns:p14="http://schemas.microsoft.com/office/powerpoint/2010/main" val="403341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66053" y="1079202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AMIF</a:t>
            </a:r>
            <a:br>
              <a:rPr lang="cs-CZ" altLang="cs-CZ" dirty="0"/>
            </a:br>
            <a:r>
              <a:rPr lang="cs-CZ" altLang="cs-CZ" dirty="0"/>
              <a:t>SC1 Azyl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918" y="2482339"/>
            <a:ext cx="9070975" cy="4987925"/>
          </a:xfrm>
        </p:spPr>
        <p:txBody>
          <a:bodyPr/>
          <a:lstStyle/>
          <a:p>
            <a:r>
              <a:rPr lang="cs-CZ" altLang="cs-CZ" sz="2400" dirty="0">
                <a:solidFill>
                  <a:schemeClr val="tx1"/>
                </a:solidFill>
              </a:rPr>
              <a:t>Modernizace infrastruktury azylových zařízení</a:t>
            </a:r>
          </a:p>
          <a:p>
            <a:r>
              <a:rPr lang="cs-CZ" sz="2400" dirty="0">
                <a:solidFill>
                  <a:schemeClr val="tx1"/>
                </a:solidFill>
              </a:rPr>
              <a:t>Posílení administrativní kapacity azylového řízení</a:t>
            </a:r>
          </a:p>
          <a:p>
            <a:r>
              <a:rPr lang="cs-CZ" sz="2400" dirty="0">
                <a:solidFill>
                  <a:schemeClr val="tx1"/>
                </a:solidFill>
              </a:rPr>
              <a:t>Poskytování poradenství pro žadatele o mezinárodní ochranu</a:t>
            </a:r>
            <a:endParaRPr lang="cs-CZ" altLang="cs-CZ" sz="2400" dirty="0">
              <a:solidFill>
                <a:schemeClr val="tx1"/>
              </a:solidFill>
            </a:endParaRPr>
          </a:p>
          <a:p>
            <a:r>
              <a:rPr lang="cs-CZ" sz="2400" dirty="0">
                <a:solidFill>
                  <a:schemeClr val="tx1"/>
                </a:solidFill>
              </a:rPr>
              <a:t>Posílení personálních, technických a správních kapacit soudního přezkumu žádostí o mezinárodní ochranu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Rozvoj spolupráce s Agenturou EU pro azyl (EUAA)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altLang="cs-CZ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470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66053" y="1079202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AMIF</a:t>
            </a:r>
            <a:br>
              <a:rPr lang="cs-CZ" altLang="cs-CZ" dirty="0"/>
            </a:br>
            <a:r>
              <a:rPr lang="cs-CZ" altLang="cs-CZ" dirty="0"/>
              <a:t>SC 2 Integrace/Legální migrace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918" y="2482339"/>
            <a:ext cx="9070975" cy="4987925"/>
          </a:xfrm>
        </p:spPr>
        <p:txBody>
          <a:bodyPr/>
          <a:lstStyle/>
          <a:p>
            <a:r>
              <a:rPr lang="pl-PL" sz="2400" dirty="0"/>
              <a:t>Podpora provozu a další rozvoj Center na podporu integrace cizinců</a:t>
            </a:r>
          </a:p>
          <a:p>
            <a:r>
              <a:rPr lang="cs-CZ" sz="2400" dirty="0"/>
              <a:t>Zajištění výuky českého jazyka, kurzů sociokulturní orientace či poskytování sociálního a právního poradenství</a:t>
            </a:r>
          </a:p>
          <a:p>
            <a:r>
              <a:rPr lang="cs-CZ" sz="2400" dirty="0"/>
              <a:t>Zajištění informovanosti cizinců o jejich právech a povinnostech či dostupných integračních aktivitách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Získávání a analyzování relevantních dat, síťování aktérů integrace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Podpora odborného vzdělávání </a:t>
            </a:r>
            <a:r>
              <a:rPr lang="cs-CZ" sz="2400" dirty="0">
                <a:solidFill>
                  <a:schemeClr val="tx1"/>
                </a:solidFill>
              </a:rPr>
              <a:t>pracovníků příslušných orgánů státní a veřejné správy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alt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28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66053" y="1079202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AMIF</a:t>
            </a:r>
            <a:br>
              <a:rPr lang="cs-CZ" altLang="cs-CZ" dirty="0"/>
            </a:br>
            <a:r>
              <a:rPr lang="cs-CZ" altLang="cs-CZ" dirty="0"/>
              <a:t>SC3 Návraty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918" y="2482339"/>
            <a:ext cx="9070975" cy="4987925"/>
          </a:xfrm>
        </p:spPr>
        <p:txBody>
          <a:bodyPr/>
          <a:lstStyle/>
          <a:p>
            <a:r>
              <a:rPr lang="cs-CZ" altLang="cs-CZ" sz="2400" dirty="0">
                <a:solidFill>
                  <a:schemeClr val="tx1"/>
                </a:solidFill>
              </a:rPr>
              <a:t>Rozvoj zařízení pro zajištění cizinců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Provoz oddělení dobrovolných návratů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Poskytování reintegrační pomoci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Boj proti pracovnímu vykořisťování – podpora inspektorátů práce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Poskytování právního poradenství</a:t>
            </a:r>
          </a:p>
          <a:p>
            <a:r>
              <a:rPr lang="cs-CZ" altLang="cs-CZ" sz="2400" dirty="0">
                <a:solidFill>
                  <a:schemeClr val="tx1"/>
                </a:solidFill>
              </a:rPr>
              <a:t>Realizace nucených návratů</a:t>
            </a:r>
          </a:p>
        </p:txBody>
      </p:sp>
    </p:spTree>
    <p:extLst>
      <p:ext uri="{BB962C8B-B14F-4D97-AF65-F5344CB8AC3E}">
        <p14:creationId xmlns:p14="http://schemas.microsoft.com/office/powerpoint/2010/main" val="386083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1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2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3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683</Words>
  <Application>Microsoft Office PowerPoint</Application>
  <PresentationFormat>Vlastní</PresentationFormat>
  <Paragraphs>110</Paragraphs>
  <Slides>16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Arial Unicode MS</vt:lpstr>
      <vt:lpstr>StarSymbol</vt:lpstr>
      <vt:lpstr>Symbol</vt:lpstr>
      <vt:lpstr>Times New Roman</vt:lpstr>
      <vt:lpstr>Wingdings</vt:lpstr>
      <vt:lpstr>Motiv Office</vt:lpstr>
      <vt:lpstr>Monitorovací výbor OP AMIF</vt:lpstr>
      <vt:lpstr>Program jednání</vt:lpstr>
      <vt:lpstr>Operační program AMIF</vt:lpstr>
      <vt:lpstr>Azylový, migrační a integrační fond – právní základ</vt:lpstr>
      <vt:lpstr>AMIF- alokace na EU úrovni</vt:lpstr>
      <vt:lpstr>Operační program AMIF ČR</vt:lpstr>
      <vt:lpstr>Operační program AMIF SC1 Azyl</vt:lpstr>
      <vt:lpstr>Operační program AMIF SC 2 Integrace/Legální migrace</vt:lpstr>
      <vt:lpstr>Operační program AMIF SC3 Návraty</vt:lpstr>
      <vt:lpstr>Operační program AMIF  Finanční rozdělení</vt:lpstr>
      <vt:lpstr>Metodika hodnocení  a hodnoticí kritéria</vt:lpstr>
      <vt:lpstr>Principy hodnocení</vt:lpstr>
      <vt:lpstr>Kritéria hodnocení přijatelnosti</vt:lpstr>
      <vt:lpstr>Kritéria hodnocení přijatelnosti Specifika</vt:lpstr>
      <vt:lpstr>Kritéria hodnocení formálních náležitostí</vt:lpstr>
      <vt:lpstr>Kritéria věcného hodnocení</vt:lpstr>
    </vt:vector>
  </TitlesOfParts>
  <Company>Ministerstvo vnitra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DOLEŽALOVÁ Hana, Ing.</dc:creator>
  <cp:lastModifiedBy>HOUDA Ondřej, Mgr.</cp:lastModifiedBy>
  <cp:revision>37</cp:revision>
  <cp:lastPrinted>2022-10-05T06:55:35Z</cp:lastPrinted>
  <dcterms:created xsi:type="dcterms:W3CDTF">2022-09-30T06:30:33Z</dcterms:created>
  <dcterms:modified xsi:type="dcterms:W3CDTF">2022-10-05T06:55:56Z</dcterms:modified>
</cp:coreProperties>
</file>