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5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8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9" r:id="rId3"/>
    <p:sldId id="277" r:id="rId4"/>
    <p:sldId id="260" r:id="rId5"/>
    <p:sldId id="261" r:id="rId6"/>
    <p:sldId id="263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3" r:id="rId18"/>
    <p:sldId id="278" r:id="rId19"/>
    <p:sldId id="264" r:id="rId20"/>
    <p:sldId id="275" r:id="rId21"/>
    <p:sldId id="279" r:id="rId22"/>
    <p:sldId id="280" r:id="rId23"/>
    <p:sldId id="281" r:id="rId24"/>
  </p:sldIdLst>
  <p:sldSz cx="10080625" cy="7559675"/>
  <p:notesSz cx="9926638" cy="6797675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1pPr>
    <a:lvl2pPr marL="431800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2pPr>
    <a:lvl3pPr marL="647700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3pPr>
    <a:lvl4pPr marL="863600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4pPr>
    <a:lvl5pPr marL="1079500" indent="-2159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charset="0"/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05" d="100"/>
          <a:sy n="105" d="100"/>
        </p:scale>
        <p:origin x="14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Alokace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55-480E-B1D2-2F686A39D19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D55-480E-B1D2-2F686A39D19A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55-480E-B1D2-2F686A39D19A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29-4EE6-B589-D9DFE5506E09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D55-480E-B1D2-2F686A39D19A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D55-480E-B1D2-2F686A39D19A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D55-480E-B1D2-2F686A39D19A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229-4EE6-B589-D9DFE5506E09}"/>
                </c:ext>
              </c:extLst>
            </c:dLbl>
            <c:numFmt formatCode="#,##0\ &quot;Kč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SC1 Výměna informací</c:v>
                </c:pt>
                <c:pt idx="1">
                  <c:v>SC2 Přeshraniční spolupráce</c:v>
                </c:pt>
                <c:pt idx="2">
                  <c:v>SC3 Boj se zločinem</c:v>
                </c:pt>
                <c:pt idx="3">
                  <c:v>Technická pomoc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97000000</c:v>
                </c:pt>
                <c:pt idx="1">
                  <c:v>178000000</c:v>
                </c:pt>
                <c:pt idx="2">
                  <c:v>580000000</c:v>
                </c:pt>
                <c:pt idx="3">
                  <c:v>51000000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55-480E-B1D2-2F686A39D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98129749007134"/>
          <c:y val="0.18868808171734738"/>
          <c:w val="0.22938548502228256"/>
          <c:h val="0.491268012249582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Alokace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55-480E-B1D2-2F686A39D19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D55-480E-B1D2-2F686A39D19A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55-480E-B1D2-2F686A39D19A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29-4EE6-B589-D9DFE5506E09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D55-480E-B1D2-2F686A39D19A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D55-480E-B1D2-2F686A39D19A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D55-480E-B1D2-2F686A39D19A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229-4EE6-B589-D9DFE5506E09}"/>
                </c:ext>
              </c:extLst>
            </c:dLbl>
            <c:numFmt formatCode="#,##0\ &quot;Kč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SC1 Správa hranic</c:v>
                </c:pt>
                <c:pt idx="1">
                  <c:v>SC2 Vízová politika</c:v>
                </c:pt>
                <c:pt idx="2">
                  <c:v>Technická pomoc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393000000</c:v>
                </c:pt>
                <c:pt idx="1">
                  <c:v>348000000</c:v>
                </c:pt>
                <c:pt idx="2">
                  <c:v>44000000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55-480E-B1D2-2F686A39D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98129749007134"/>
          <c:y val="0.18868808171734738"/>
          <c:w val="0.22938548502228256"/>
          <c:h val="0.491268012249582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516" cy="341146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039" y="0"/>
            <a:ext cx="4302516" cy="341146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0A1F8773-6BC5-40B8-9717-DA7484C6A31B}" type="datetimeFigureOut">
              <a:rPr lang="cs-CZ" smtClean="0"/>
              <a:t>05.10.2022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530"/>
            <a:ext cx="4302516" cy="341146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039" y="6456530"/>
            <a:ext cx="4302516" cy="341146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623CB64A-CC0F-4030-BDBE-7AC62DEBA6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804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2313" y="517525"/>
            <a:ext cx="3397250" cy="254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992247" y="3228770"/>
            <a:ext cx="7940060" cy="3058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4306685" cy="3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5617870" y="0"/>
            <a:ext cx="4306685" cy="3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1" y="6457538"/>
            <a:ext cx="4306685" cy="3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5617870" y="6457538"/>
            <a:ext cx="4306685" cy="3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63310" algn="l"/>
                <a:tab pos="1326619" algn="l"/>
                <a:tab pos="1989929" algn="l"/>
                <a:tab pos="2653238" algn="l"/>
              </a:tabLst>
              <a:defRPr sz="13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338FFDC9-AB18-44BE-900A-1CF6F91372DC}" type="slidenum">
              <a:rPr lang="en-GB" altLang="cs-CZ"/>
              <a:pPr/>
              <a:t>‹#›</a:t>
            </a:fld>
            <a:endParaRPr lang="en-GB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BC989CE-1E12-41C2-A833-EEEAB7A7203C}" type="slidenum">
              <a:rPr lang="en-GB" altLang="cs-CZ"/>
              <a:pPr/>
              <a:t>1</a:t>
            </a:fld>
            <a:endParaRPr lang="en-GB" altLang="cs-CZ"/>
          </a:p>
        </p:txBody>
      </p:sp>
      <p:sp>
        <p:nvSpPr>
          <p:cNvPr id="40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3900" y="517525"/>
            <a:ext cx="3397250" cy="25479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92247" y="3228769"/>
            <a:ext cx="7942144" cy="30592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12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26725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13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7339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14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4164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15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5432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16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18485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17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46420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19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803673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20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00392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21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49095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22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704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2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47721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23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70747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4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0232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5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2750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6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1410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7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40717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8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45612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9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25977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FF177FE-E44A-427F-B6C2-8FAE3718AB71}" type="slidenum">
              <a:rPr lang="en-GB" altLang="cs-CZ"/>
              <a:pPr/>
              <a:t>10</a:t>
            </a:fld>
            <a:endParaRPr lang="en-GB" altLang="cs-CZ"/>
          </a:p>
        </p:txBody>
      </p:sp>
      <p:sp>
        <p:nvSpPr>
          <p:cNvPr id="921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17525"/>
            <a:ext cx="3397250" cy="25479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21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92247" y="3228769"/>
            <a:ext cx="7942144" cy="3059206"/>
          </a:xfrm>
          <a:noFill/>
          <a:ln/>
        </p:spPr>
        <p:txBody>
          <a:bodyPr wrap="none" anchor="ctr"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67719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F1CEE4F-6A1A-4DE0-96AD-4E2E33C28A3F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480146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8080C19-6866-456B-829E-854733DD1B84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187915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07263" y="301625"/>
            <a:ext cx="2266950" cy="645477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1625" cy="645477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CB7FA67-3FC6-491F-B17C-DEF23540696A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77246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CEA29EF-6FC3-46A0-80E4-28ED352D83AE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63108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0738F2A-B1A6-480F-8F19-E7AB861A24C0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18854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79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59288" cy="498792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1FBBE47-7C56-4D70-8211-AD4A84490332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173896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AA64A47-B135-4EE9-BACB-C6A699D988F8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880603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4C59BA3-0A8F-426D-878F-F9F486A661AB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3053141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4F7601CF-3A3C-436D-8CF6-4FD8DC0159F5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195170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1630C0F-CA58-4D9E-9455-8962D97260E4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2922864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6884D3C-B3F3-4B33-9B8F-F17E6A8DF845}" type="slidenum">
              <a:rPr lang="en-GB" altLang="cs-CZ"/>
              <a:pPr/>
              <a:t>‹#›</a:t>
            </a:fld>
            <a:endParaRPr lang="en-GB" altLang="cs-CZ"/>
          </a:p>
        </p:txBody>
      </p:sp>
    </p:spTree>
    <p:extLst>
      <p:ext uri="{BB962C8B-B14F-4D97-AF65-F5344CB8AC3E}">
        <p14:creationId xmlns:p14="http://schemas.microsoft.com/office/powerpoint/2010/main" val="1847468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70975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titulního textu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70975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cs-CZ"/>
              <a:t>Klepněte pro úpravu formátu textu osnovy</a:t>
            </a:r>
          </a:p>
          <a:p>
            <a:pPr lvl="1"/>
            <a:r>
              <a:rPr lang="en-GB" altLang="cs-CZ"/>
              <a:t>Druhá úroveň</a:t>
            </a:r>
          </a:p>
          <a:p>
            <a:pPr lvl="2"/>
            <a:r>
              <a:rPr lang="en-GB" altLang="cs-CZ"/>
              <a:t>Třetí úroveň</a:t>
            </a:r>
          </a:p>
          <a:p>
            <a:pPr lvl="3"/>
            <a:r>
              <a:rPr lang="en-GB" altLang="cs-CZ"/>
              <a:t>Čtvrtá úroveň osnovy</a:t>
            </a:r>
          </a:p>
          <a:p>
            <a:pPr lvl="4"/>
            <a:r>
              <a:rPr lang="en-GB" altLang="cs-CZ"/>
              <a:t>Pátá úroveň osnovy</a:t>
            </a:r>
          </a:p>
          <a:p>
            <a:pPr lvl="4"/>
            <a:r>
              <a:rPr lang="en-GB" altLang="cs-CZ"/>
              <a:t>Šestá úroveň</a:t>
            </a:r>
          </a:p>
          <a:p>
            <a:pPr lvl="4"/>
            <a:r>
              <a:rPr lang="en-GB" altLang="cs-CZ"/>
              <a:t>Sedmá úroveň</a:t>
            </a:r>
          </a:p>
          <a:p>
            <a:pPr lvl="4"/>
            <a:r>
              <a:rPr lang="en-GB" altLang="cs-CZ"/>
              <a:t>Osmá úroveň textu</a:t>
            </a:r>
          </a:p>
          <a:p>
            <a:pPr lvl="4"/>
            <a:r>
              <a:rPr lang="en-GB" altLang="cs-CZ"/>
              <a:t>Devátá úroveň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n-GB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80EAA679-13E1-4E87-B5CD-5E3440D7AA2F}" type="slidenum">
              <a:rPr lang="en-GB" altLang="cs-CZ"/>
              <a:pPr/>
              <a:t>‹#›</a:t>
            </a:fld>
            <a:endParaRPr lang="en-GB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marL="4318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2pPr>
      <a:lvl3pPr marL="6477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3pPr>
      <a:lvl4pPr marL="8636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4pPr>
      <a:lvl5pPr marL="10795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5pPr>
      <a:lvl6pPr marL="15367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6pPr>
      <a:lvl7pPr marL="19939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7pPr>
      <a:lvl8pPr marL="24511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8pPr>
      <a:lvl9pPr marL="2908300" indent="-2159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panose="020B0604020202020204" pitchFamily="34" charset="0"/>
          <a:cs typeface="Arial Unicode MS" charset="0"/>
        </a:defRPr>
      </a:lvl9pPr>
    </p:titleStyle>
    <p:bodyStyle>
      <a:lvl1pPr marL="431800" indent="-323850" algn="l" defTabSz="449263" rtl="0" eaLnBrk="1" fontAlgn="base" hangingPunct="1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charset="0"/>
        <a:buChar char="●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863600" indent="-287338" algn="l" defTabSz="449263" rtl="0" eaLnBrk="1" fontAlgn="base" hangingPunct="1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295400" indent="-215900" algn="l" defTabSz="449263" rtl="0" eaLnBrk="1" fontAlgn="base" hangingPunct="1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charset="0"/>
        <a:buChar char="●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727200" indent="-215900" algn="l" defTabSz="449263" rtl="0" eaLnBrk="1" fontAlgn="base" hangingPunct="1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ymbol" panose="05050102010706020507" pitchFamily="18" charset="2"/>
        <a:buChar char="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159000" indent="-2159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charset="0"/>
        <a:buChar char="●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 anchor="ctr"/>
          <a:lstStyle/>
          <a:p>
            <a:r>
              <a:rPr lang="cs-CZ" altLang="cs-CZ" sz="4400" dirty="0"/>
              <a:t>Monitorovací výbor </a:t>
            </a:r>
            <a:br>
              <a:rPr lang="cs-CZ" altLang="cs-CZ" sz="4400" dirty="0"/>
            </a:br>
            <a:r>
              <a:rPr lang="cs-CZ" altLang="cs-CZ" sz="4400" dirty="0"/>
              <a:t>OP FVB a OP NSHV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cs-CZ" altLang="cs-CZ" sz="3200" dirty="0"/>
              <a:t>1. zasedání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392240" y="5069049"/>
            <a:ext cx="2088232" cy="36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5. října 2022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66053" y="1079202"/>
            <a:ext cx="9070975" cy="1260475"/>
          </a:xfrm>
        </p:spPr>
        <p:txBody>
          <a:bodyPr/>
          <a:lstStyle/>
          <a:p>
            <a:r>
              <a:rPr lang="cs-CZ" altLang="cs-CZ" dirty="0">
                <a:solidFill>
                  <a:schemeClr val="tx1"/>
                </a:solidFill>
              </a:rPr>
              <a:t>Operační program FVB – finanční rozdělení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848298"/>
              </p:ext>
            </p:extLst>
          </p:nvPr>
        </p:nvGraphicFramePr>
        <p:xfrm>
          <a:off x="492125" y="2482850"/>
          <a:ext cx="9070975" cy="498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427637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D8DB0AB-0316-4444-8C04-99DB72946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08693AF-9235-40B2-ADAF-AFD96D76A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4" y="2771725"/>
            <a:ext cx="9070975" cy="1260475"/>
          </a:xfrm>
        </p:spPr>
        <p:txBody>
          <a:bodyPr/>
          <a:lstStyle/>
          <a:p>
            <a:r>
              <a:rPr lang="cs-CZ" dirty="0"/>
              <a:t>Operační program NSHV</a:t>
            </a:r>
          </a:p>
        </p:txBody>
      </p:sp>
    </p:spTree>
    <p:extLst>
      <p:ext uri="{BB962C8B-B14F-4D97-AF65-F5344CB8AC3E}">
        <p14:creationId xmlns:p14="http://schemas.microsoft.com/office/powerpoint/2010/main" val="4156313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517100" y="1259557"/>
            <a:ext cx="9070975" cy="1260475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cs-CZ" altLang="cs-CZ" dirty="0"/>
              <a:t>NSHV – právní základ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918" y="2699717"/>
            <a:ext cx="9070975" cy="4987925"/>
          </a:xfrm>
        </p:spPr>
        <p:txBody>
          <a:bodyPr/>
          <a:lstStyle/>
          <a:p>
            <a:r>
              <a:rPr lang="cs-CZ" sz="2400" dirty="0"/>
              <a:t>Nařízení Evropského parlamentu a Rady (EU) </a:t>
            </a:r>
            <a:r>
              <a:rPr lang="cs-CZ" sz="2400" b="1" dirty="0"/>
              <a:t>2021/1148</a:t>
            </a:r>
            <a:r>
              <a:rPr lang="cs-CZ" sz="2400" dirty="0"/>
              <a:t> ze dne 7. července 2021, kterým se jako součást Fondu pro integrovanou správu hranic zřizuje Nástroj pro finanční podporu správy hranic a vízové politiky</a:t>
            </a:r>
          </a:p>
          <a:p>
            <a:r>
              <a:rPr lang="cs-CZ" sz="2400" dirty="0"/>
              <a:t>Nařízení Evropského parlamentu a Rady (EU) </a:t>
            </a:r>
            <a:r>
              <a:rPr lang="cs-CZ" sz="2400" b="1" dirty="0"/>
              <a:t>2021/1060 </a:t>
            </a:r>
            <a:r>
              <a:rPr lang="cs-CZ" sz="2400" dirty="0"/>
              <a:t>ze dne 24. června 2021 o společných ustanoveních pro Evropský fond pro regionální rozvoj, Evropský sociální fond plus, Fond soudržnosti, Fond pro spravedlivou transformaci a Evropský námořní, rybářský a akvakulturní fond a o finančních pravidlech pro tyto fondy a pro Azylový, migrační a integrační fond, Fond pro vnitřní bezpečnost a Nástroj pro finanční podporu správy hranic a vízové politiky </a:t>
            </a:r>
            <a:r>
              <a:rPr lang="cs-CZ" sz="2400" i="1" dirty="0"/>
              <a:t>(tzv. Obecné nařízení)</a:t>
            </a:r>
          </a:p>
          <a:p>
            <a:endParaRPr 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4304770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5" y="1151210"/>
            <a:ext cx="9070975" cy="1260475"/>
          </a:xfrm>
        </p:spPr>
        <p:txBody>
          <a:bodyPr/>
          <a:lstStyle/>
          <a:p>
            <a:r>
              <a:rPr lang="cs-CZ" altLang="cs-CZ" dirty="0"/>
              <a:t>NSHV - alokace na EU úrovni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5" y="2411685"/>
            <a:ext cx="9070975" cy="4987925"/>
          </a:xfrm>
        </p:spPr>
        <p:txBody>
          <a:bodyPr/>
          <a:lstStyle/>
          <a:p>
            <a:r>
              <a:rPr lang="cs-CZ" altLang="cs-CZ" sz="2800" dirty="0"/>
              <a:t>Dvě finanční obálky: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/>
              <a:t>jedna pro členské státy, které ji rozdělují v rámci svého operačního programu (tzv. sdílené řízení)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/>
              <a:t>druhá je spravována přímo Evropskou komisí na </a:t>
            </a:r>
            <a:r>
              <a:rPr lang="cs-CZ" altLang="cs-CZ" sz="2400" dirty="0" err="1"/>
              <a:t>celounijní</a:t>
            </a:r>
            <a:r>
              <a:rPr lang="cs-CZ" altLang="cs-CZ" sz="2400" dirty="0"/>
              <a:t> úrovni (tzv. přímé nebo nepřímé řízení)</a:t>
            </a:r>
          </a:p>
          <a:p>
            <a:r>
              <a:rPr lang="cs-CZ" altLang="cs-CZ" sz="2800" dirty="0"/>
              <a:t>Celková alokace: 5 241 mil. EUR</a:t>
            </a:r>
          </a:p>
          <a:p>
            <a:pPr lvl="1"/>
            <a:r>
              <a:rPr lang="cs-CZ" altLang="cs-CZ" sz="2400" dirty="0"/>
              <a:t>3 668 mil. EUR na programy členských států</a:t>
            </a:r>
          </a:p>
          <a:p>
            <a:pPr lvl="1"/>
            <a:r>
              <a:rPr lang="cs-CZ" altLang="cs-CZ" sz="2400" dirty="0"/>
              <a:t>1 573 mil. EUR na „obálku“ EK, tzv. tematický nástroj</a:t>
            </a:r>
          </a:p>
          <a:p>
            <a:pPr lvl="2"/>
            <a:r>
              <a:rPr lang="cs-CZ" altLang="cs-CZ" sz="2000" dirty="0"/>
              <a:t>např. mimořádná pomoc, unijní akce, specifické akce</a:t>
            </a:r>
          </a:p>
        </p:txBody>
      </p:sp>
    </p:spTree>
    <p:extLst>
      <p:ext uri="{BB962C8B-B14F-4D97-AF65-F5344CB8AC3E}">
        <p14:creationId xmlns:p14="http://schemas.microsoft.com/office/powerpoint/2010/main" val="3949555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528185" y="1043533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NSHV ČR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504824" y="2375396"/>
            <a:ext cx="9070975" cy="4572793"/>
          </a:xfrm>
        </p:spPr>
        <p:txBody>
          <a:bodyPr/>
          <a:lstStyle/>
          <a:p>
            <a:r>
              <a:rPr lang="cs-CZ" altLang="cs-CZ" dirty="0"/>
              <a:t>EK zatím neschválen – ve schvalovacím řízení</a:t>
            </a:r>
          </a:p>
          <a:p>
            <a:r>
              <a:rPr lang="cs-CZ" altLang="cs-CZ" dirty="0"/>
              <a:t>Celková alokace  30 219 607 EUR, tj. cca </a:t>
            </a:r>
            <a:r>
              <a:rPr lang="cs-CZ" altLang="cs-CZ" dirty="0" smtClean="0"/>
              <a:t>780 </a:t>
            </a:r>
            <a:r>
              <a:rPr lang="cs-CZ" altLang="cs-CZ" dirty="0"/>
              <a:t>mil. Kč</a:t>
            </a:r>
          </a:p>
          <a:p>
            <a:r>
              <a:rPr lang="cs-CZ" altLang="cs-CZ" sz="3200" dirty="0"/>
              <a:t>33 % z alokace je určeno na tzv. provozní podporu, 5,66 % na technickou pomoc</a:t>
            </a:r>
            <a:endParaRPr lang="cs-CZ" altLang="cs-CZ" dirty="0"/>
          </a:p>
          <a:p>
            <a:r>
              <a:rPr lang="cs-CZ" altLang="cs-CZ" dirty="0"/>
              <a:t>Cíle OP NSHV: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/>
              <a:t>Podpora účinné evropské integrované správy hranic na vnějších hranicích;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/>
              <a:t>Podpora společné vízové politiky</a:t>
            </a:r>
            <a:r>
              <a:rPr lang="cs-CZ" sz="2400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7112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151210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NSHV </a:t>
            </a:r>
            <a:br>
              <a:rPr lang="cs-CZ" altLang="cs-CZ" dirty="0"/>
            </a:br>
            <a:r>
              <a:rPr lang="cs-CZ" altLang="cs-CZ" dirty="0"/>
              <a:t>SC1 Správa hranic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2680358"/>
            <a:ext cx="9070975" cy="3907792"/>
          </a:xfrm>
        </p:spPr>
        <p:txBody>
          <a:bodyPr/>
          <a:lstStyle/>
          <a:p>
            <a:r>
              <a:rPr lang="cs-CZ" sz="2400" dirty="0"/>
              <a:t>Rozvoj a obměna HW rozsáhlých IT systémů (SIS, ETIAS, EES)</a:t>
            </a:r>
          </a:p>
          <a:p>
            <a:r>
              <a:rPr lang="fr-FR" sz="2400" dirty="0"/>
              <a:t>Implementace nových funkcionalit systému EUROSUR</a:t>
            </a:r>
            <a:endParaRPr lang="cs-CZ" sz="2400" dirty="0"/>
          </a:p>
          <a:p>
            <a:r>
              <a:rPr lang="cs-CZ" sz="2400" dirty="0"/>
              <a:t>Rozšíření biometrické automatizace o nové funkcionality při hraniční kontrole (ABC brány)</a:t>
            </a:r>
          </a:p>
          <a:p>
            <a:r>
              <a:rPr lang="cs-CZ" sz="2400" dirty="0"/>
              <a:t>Odborné vzdělávání</a:t>
            </a:r>
          </a:p>
          <a:p>
            <a:r>
              <a:rPr lang="cs-CZ" sz="2400" dirty="0"/>
              <a:t>Nákup vybavení pro kontrolu na vnější hranici schengenského prostoru</a:t>
            </a:r>
          </a:p>
          <a:p>
            <a:r>
              <a:rPr lang="cs-CZ" sz="2400" dirty="0"/>
              <a:t>Podpora oddělení řízení o opravném prostředku ETIAS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816409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151210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NSHV </a:t>
            </a:r>
            <a:br>
              <a:rPr lang="cs-CZ" altLang="cs-CZ" dirty="0"/>
            </a:br>
            <a:r>
              <a:rPr lang="cs-CZ" altLang="cs-CZ" dirty="0"/>
              <a:t>SC2 Vízová politika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59198" y="2680358"/>
            <a:ext cx="9070975" cy="3835784"/>
          </a:xfrm>
        </p:spPr>
        <p:txBody>
          <a:bodyPr/>
          <a:lstStyle/>
          <a:p>
            <a:r>
              <a:rPr lang="cs-CZ" sz="2400" dirty="0"/>
              <a:t>Rozvoj a obměna HW rozsáhlých IT systémů (VIS)</a:t>
            </a:r>
          </a:p>
          <a:p>
            <a:r>
              <a:rPr lang="cs-CZ" sz="2400" dirty="0"/>
              <a:t>Vybudování systému pro zpracování žádostí o krátkodobá víza</a:t>
            </a:r>
          </a:p>
          <a:p>
            <a:r>
              <a:rPr lang="cs-CZ" sz="2400" dirty="0"/>
              <a:t>Rekonstrukce vybraných zastupitelských úřadů (bezpečnostní prvky, rekonstrukce čekáren apod.)</a:t>
            </a:r>
          </a:p>
          <a:p>
            <a:r>
              <a:rPr lang="cs-CZ" sz="2400" dirty="0"/>
              <a:t>Školení pro pracovníky zastupitelských úřadů</a:t>
            </a:r>
          </a:p>
        </p:txBody>
      </p:sp>
    </p:spTree>
    <p:extLst>
      <p:ext uri="{BB962C8B-B14F-4D97-AF65-F5344CB8AC3E}">
        <p14:creationId xmlns:p14="http://schemas.microsoft.com/office/powerpoint/2010/main" val="25611198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66053" y="1079202"/>
            <a:ext cx="9070975" cy="1260475"/>
          </a:xfrm>
        </p:spPr>
        <p:txBody>
          <a:bodyPr/>
          <a:lstStyle/>
          <a:p>
            <a:r>
              <a:rPr lang="cs-CZ" altLang="cs-CZ" dirty="0">
                <a:solidFill>
                  <a:schemeClr val="tx1"/>
                </a:solidFill>
              </a:rPr>
              <a:t>Operační program NSHV – finanční rozdělení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7398778"/>
              </p:ext>
            </p:extLst>
          </p:nvPr>
        </p:nvGraphicFramePr>
        <p:xfrm>
          <a:off x="492125" y="2482850"/>
          <a:ext cx="9070975" cy="498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0091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D8DB0AB-0316-4444-8C04-99DB72946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08693AF-9235-40B2-ADAF-AFD96D76A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4" y="2771725"/>
            <a:ext cx="9070975" cy="1260475"/>
          </a:xfrm>
        </p:spPr>
        <p:txBody>
          <a:bodyPr/>
          <a:lstStyle/>
          <a:p>
            <a:r>
              <a:rPr lang="cs-CZ" dirty="0"/>
              <a:t>Metodika hodnocení </a:t>
            </a:r>
            <a:br>
              <a:rPr lang="cs-CZ" dirty="0"/>
            </a:br>
            <a:r>
              <a:rPr lang="cs-CZ" dirty="0"/>
              <a:t>a hodnoticí kritéria</a:t>
            </a:r>
          </a:p>
        </p:txBody>
      </p:sp>
    </p:spTree>
    <p:extLst>
      <p:ext uri="{BB962C8B-B14F-4D97-AF65-F5344CB8AC3E}">
        <p14:creationId xmlns:p14="http://schemas.microsoft.com/office/powerpoint/2010/main" val="1843504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827509"/>
            <a:ext cx="9070975" cy="1260475"/>
          </a:xfrm>
        </p:spPr>
        <p:txBody>
          <a:bodyPr/>
          <a:lstStyle/>
          <a:p>
            <a:r>
              <a:rPr lang="cs-CZ" altLang="cs-CZ" dirty="0"/>
              <a:t>Principy hodnocení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1951933"/>
            <a:ext cx="9070975" cy="4987925"/>
          </a:xfrm>
        </p:spPr>
        <p:txBody>
          <a:bodyPr/>
          <a:lstStyle/>
          <a:p>
            <a:r>
              <a:rPr lang="cs-CZ" sz="2800" dirty="0"/>
              <a:t>Základní pravidla pro hodnocení stanovena tzv. operačním manuálem</a:t>
            </a:r>
          </a:p>
          <a:p>
            <a:r>
              <a:rPr lang="cs-CZ" sz="2800" dirty="0"/>
              <a:t>Hodnoticí proces:</a:t>
            </a:r>
          </a:p>
          <a:p>
            <a:pPr lvl="1"/>
            <a:r>
              <a:rPr lang="cs-CZ" sz="2400" dirty="0"/>
              <a:t>Hodnocení přijatelnosti</a:t>
            </a:r>
          </a:p>
          <a:p>
            <a:pPr lvl="1"/>
            <a:r>
              <a:rPr lang="cs-CZ" sz="2400" dirty="0"/>
              <a:t>Hodnocení formálních náležitostí</a:t>
            </a:r>
          </a:p>
          <a:p>
            <a:pPr lvl="1"/>
            <a:r>
              <a:rPr lang="cs-CZ" sz="2400" dirty="0"/>
              <a:t>Věcné hodnocení</a:t>
            </a:r>
          </a:p>
          <a:p>
            <a:r>
              <a:rPr lang="cs-CZ" sz="2800" dirty="0"/>
              <a:t>Věcné hodnocení – bodové u soutěžních výzev, slovní u uzavřených</a:t>
            </a:r>
          </a:p>
          <a:p>
            <a:r>
              <a:rPr lang="cs-CZ" sz="2800" dirty="0"/>
              <a:t>Kritéria v zásadě stejná jako v 2014-2020, obdobná jako u OP Z+</a:t>
            </a:r>
          </a:p>
        </p:txBody>
      </p:sp>
    </p:spTree>
    <p:extLst>
      <p:ext uri="{BB962C8B-B14F-4D97-AF65-F5344CB8AC3E}">
        <p14:creationId xmlns:p14="http://schemas.microsoft.com/office/powerpoint/2010/main" val="230634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4" y="972095"/>
            <a:ext cx="9070975" cy="1260475"/>
          </a:xfrm>
        </p:spPr>
        <p:txBody>
          <a:bodyPr/>
          <a:lstStyle/>
          <a:p>
            <a:r>
              <a:rPr lang="cs-CZ" altLang="cs-CZ" dirty="0"/>
              <a:t>Program jednání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5" y="2411685"/>
            <a:ext cx="9070975" cy="4987925"/>
          </a:xfrm>
        </p:spPr>
        <p:txBody>
          <a:bodyPr/>
          <a:lstStyle/>
          <a:p>
            <a:r>
              <a:rPr lang="cs-CZ" altLang="cs-CZ" dirty="0"/>
              <a:t>Schválení programu jednání</a:t>
            </a:r>
          </a:p>
          <a:p>
            <a:r>
              <a:rPr lang="cs-CZ" altLang="cs-CZ" dirty="0"/>
              <a:t>Schválení jednacího řádu</a:t>
            </a:r>
          </a:p>
          <a:p>
            <a:r>
              <a:rPr lang="cs-CZ" altLang="cs-CZ" dirty="0"/>
              <a:t>Úvodní slovo předsedy</a:t>
            </a:r>
          </a:p>
          <a:p>
            <a:r>
              <a:rPr lang="cs-CZ" altLang="cs-CZ" dirty="0"/>
              <a:t>Informace o OP FVB a o OP NSHV</a:t>
            </a:r>
          </a:p>
          <a:p>
            <a:r>
              <a:rPr lang="cs-CZ" altLang="cs-CZ" dirty="0"/>
              <a:t>Harmonogram výzev 2022</a:t>
            </a:r>
          </a:p>
          <a:p>
            <a:r>
              <a:rPr lang="cs-CZ" altLang="cs-CZ" dirty="0"/>
              <a:t>Schválení metodiky a kritérií hodnocení</a:t>
            </a:r>
          </a:p>
          <a:p>
            <a:r>
              <a:rPr lang="cs-CZ" altLang="cs-CZ" dirty="0"/>
              <a:t>Různé</a:t>
            </a:r>
          </a:p>
        </p:txBody>
      </p:sp>
    </p:spTree>
    <p:extLst>
      <p:ext uri="{BB962C8B-B14F-4D97-AF65-F5344CB8AC3E}">
        <p14:creationId xmlns:p14="http://schemas.microsoft.com/office/powerpoint/2010/main" val="3387569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899517"/>
            <a:ext cx="9070975" cy="1260475"/>
          </a:xfrm>
        </p:spPr>
        <p:txBody>
          <a:bodyPr/>
          <a:lstStyle/>
          <a:p>
            <a:r>
              <a:rPr lang="cs-CZ" sz="4000" dirty="0"/>
              <a:t>Kritéria hodnocení přijatelnosti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2159992"/>
            <a:ext cx="9070975" cy="4987925"/>
          </a:xfrm>
        </p:spPr>
        <p:txBody>
          <a:bodyPr/>
          <a:lstStyle/>
          <a:p>
            <a:pPr lvl="0"/>
            <a:r>
              <a:rPr lang="cs-CZ" dirty="0">
                <a:solidFill>
                  <a:schemeClr val="tx1"/>
                </a:solidFill>
              </a:rPr>
              <a:t>Oprávněnost žadatele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Partnerství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Cílové skupiny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Celkové způsobilé výdaje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Aktivity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Horizontální principy</a:t>
            </a:r>
          </a:p>
          <a:p>
            <a:pPr lvl="0"/>
            <a:r>
              <a:rPr lang="cs-CZ" dirty="0">
                <a:solidFill>
                  <a:schemeClr val="tx1"/>
                </a:solidFill>
              </a:rPr>
              <a:t>Trestní bezúhonnost</a:t>
            </a:r>
          </a:p>
        </p:txBody>
      </p:sp>
    </p:spTree>
    <p:extLst>
      <p:ext uri="{BB962C8B-B14F-4D97-AF65-F5344CB8AC3E}">
        <p14:creationId xmlns:p14="http://schemas.microsoft.com/office/powerpoint/2010/main" val="3468550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043533"/>
            <a:ext cx="9070975" cy="1260475"/>
          </a:xfrm>
        </p:spPr>
        <p:txBody>
          <a:bodyPr/>
          <a:lstStyle/>
          <a:p>
            <a:r>
              <a:rPr lang="cs-CZ" sz="4000" dirty="0"/>
              <a:t>Kritéria hodnocení přijatelnosti</a:t>
            </a:r>
            <a:br>
              <a:rPr lang="cs-CZ" sz="4000" dirty="0"/>
            </a:br>
            <a:r>
              <a:rPr lang="cs-CZ" sz="4000" dirty="0"/>
              <a:t>Specifika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2571750"/>
            <a:ext cx="9070975" cy="4987925"/>
          </a:xfrm>
        </p:spPr>
        <p:txBody>
          <a:bodyPr/>
          <a:lstStyle/>
          <a:p>
            <a:pPr lvl="0"/>
            <a:r>
              <a:rPr lang="cs-CZ" sz="2800" dirty="0">
                <a:solidFill>
                  <a:schemeClr val="tx1"/>
                </a:solidFill>
              </a:rPr>
              <a:t>Pro soutěžní projekty – neopravitelná</a:t>
            </a:r>
          </a:p>
          <a:p>
            <a:pPr lvl="0"/>
            <a:r>
              <a:rPr lang="cs-CZ" sz="2800" dirty="0">
                <a:solidFill>
                  <a:schemeClr val="tx1"/>
                </a:solidFill>
              </a:rPr>
              <a:t>Pro projekty uzavřených výzev – opravitelná</a:t>
            </a:r>
          </a:p>
          <a:p>
            <a:pPr lvl="0"/>
            <a:r>
              <a:rPr lang="cs-CZ" sz="2800" dirty="0">
                <a:solidFill>
                  <a:schemeClr val="tx1"/>
                </a:solidFill>
              </a:rPr>
              <a:t>Pro projekty tzv. provozní podpory – rozšířená sada kritérií</a:t>
            </a:r>
          </a:p>
          <a:p>
            <a:pPr lvl="1"/>
            <a:r>
              <a:rPr lang="cs-CZ" sz="2400" dirty="0">
                <a:solidFill>
                  <a:schemeClr val="tx1"/>
                </a:solidFill>
              </a:rPr>
              <a:t>Způsobilost výdajů</a:t>
            </a:r>
          </a:p>
          <a:p>
            <a:pPr lvl="1"/>
            <a:r>
              <a:rPr lang="cs-CZ" sz="2400" dirty="0">
                <a:solidFill>
                  <a:schemeClr val="tx1"/>
                </a:solidFill>
              </a:rPr>
              <a:t>Adekvátnost indikátorů</a:t>
            </a:r>
          </a:p>
          <a:p>
            <a:pPr lvl="1"/>
            <a:r>
              <a:rPr lang="cs-CZ" sz="2400" dirty="0">
                <a:solidFill>
                  <a:schemeClr val="tx1"/>
                </a:solidFill>
              </a:rPr>
              <a:t>Trvání projektu</a:t>
            </a:r>
          </a:p>
          <a:p>
            <a:pPr lvl="1"/>
            <a:r>
              <a:rPr lang="cs-CZ" sz="2400" dirty="0">
                <a:solidFill>
                  <a:schemeClr val="tx1"/>
                </a:solidFill>
              </a:rPr>
              <a:t>Územní oprávněnost</a:t>
            </a:r>
          </a:p>
          <a:p>
            <a:r>
              <a:rPr lang="cs-CZ" sz="2800" dirty="0">
                <a:solidFill>
                  <a:schemeClr val="tx1"/>
                </a:solidFill>
              </a:rPr>
              <a:t>Pro projekty provozní podpory není věcné hodnocení</a:t>
            </a:r>
          </a:p>
        </p:txBody>
      </p:sp>
    </p:spTree>
    <p:extLst>
      <p:ext uri="{BB962C8B-B14F-4D97-AF65-F5344CB8AC3E}">
        <p14:creationId xmlns:p14="http://schemas.microsoft.com/office/powerpoint/2010/main" val="3623031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043533"/>
            <a:ext cx="9070975" cy="1260475"/>
          </a:xfrm>
        </p:spPr>
        <p:txBody>
          <a:bodyPr/>
          <a:lstStyle/>
          <a:p>
            <a:r>
              <a:rPr lang="cs-CZ" sz="4000" dirty="0"/>
              <a:t>Kritéria hodnocení formálních náležitostí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2571750"/>
            <a:ext cx="9070975" cy="4987925"/>
          </a:xfrm>
        </p:spPr>
        <p:txBody>
          <a:bodyPr/>
          <a:lstStyle/>
          <a:p>
            <a:pPr lvl="0"/>
            <a:r>
              <a:rPr lang="cs-CZ" sz="2800" dirty="0">
                <a:solidFill>
                  <a:schemeClr val="tx1"/>
                </a:solidFill>
              </a:rPr>
              <a:t>Úplnost a forma žádosti</a:t>
            </a:r>
          </a:p>
          <a:p>
            <a:pPr lvl="0"/>
            <a:r>
              <a:rPr lang="cs-CZ" sz="2800" dirty="0">
                <a:solidFill>
                  <a:schemeClr val="tx1"/>
                </a:solidFill>
              </a:rPr>
              <a:t>Podpis žádosti</a:t>
            </a:r>
          </a:p>
        </p:txBody>
      </p:sp>
    </p:spTree>
    <p:extLst>
      <p:ext uri="{BB962C8B-B14F-4D97-AF65-F5344CB8AC3E}">
        <p14:creationId xmlns:p14="http://schemas.microsoft.com/office/powerpoint/2010/main" val="1888323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043533"/>
            <a:ext cx="9070975" cy="1260475"/>
          </a:xfrm>
        </p:spPr>
        <p:txBody>
          <a:bodyPr/>
          <a:lstStyle/>
          <a:p>
            <a:r>
              <a:rPr lang="cs-CZ" sz="4000" dirty="0"/>
              <a:t>Kritéria věcného hodnocení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56902" y="2195661"/>
            <a:ext cx="9070975" cy="4987925"/>
          </a:xfrm>
        </p:spPr>
        <p:txBody>
          <a:bodyPr/>
          <a:lstStyle/>
          <a:p>
            <a:pPr lvl="0"/>
            <a:r>
              <a:rPr lang="cs-CZ" sz="2400" dirty="0">
                <a:solidFill>
                  <a:schemeClr val="tx1"/>
                </a:solidFill>
              </a:rPr>
              <a:t>Potřebnost (35)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Vymezení problému a cílové skupiny (35)</a:t>
            </a:r>
          </a:p>
          <a:p>
            <a:pPr lvl="0"/>
            <a:r>
              <a:rPr lang="cs-CZ" sz="2400" dirty="0">
                <a:solidFill>
                  <a:schemeClr val="tx1"/>
                </a:solidFill>
              </a:rPr>
              <a:t>Účelnost (30)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Cíle a konzistentnost projektu (25)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Způsob ověření dosažení cíle projektu (5)</a:t>
            </a:r>
          </a:p>
          <a:p>
            <a:pPr lvl="0"/>
            <a:r>
              <a:rPr lang="cs-CZ" sz="2400" dirty="0">
                <a:solidFill>
                  <a:schemeClr val="tx1"/>
                </a:solidFill>
              </a:rPr>
              <a:t>Efektivnost a hospodárnost (20)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Efektivita projektu, rozpočet (15)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Adekvátnost indikátorů (5)</a:t>
            </a:r>
          </a:p>
          <a:p>
            <a:pPr lvl="0"/>
            <a:r>
              <a:rPr lang="cs-CZ" sz="2400" dirty="0">
                <a:solidFill>
                  <a:schemeClr val="tx1"/>
                </a:solidFill>
              </a:rPr>
              <a:t>Proveditelnost (15)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Způsob zapojení cílové skupiny (5)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Způsob realizace aktivit a jejich návaznost (10)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544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D8DB0AB-0316-4444-8C04-99DB72946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08693AF-9235-40B2-ADAF-AFD96D76A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4" y="2771725"/>
            <a:ext cx="9070975" cy="1260475"/>
          </a:xfrm>
        </p:spPr>
        <p:txBody>
          <a:bodyPr/>
          <a:lstStyle/>
          <a:p>
            <a:r>
              <a:rPr lang="cs-CZ" dirty="0"/>
              <a:t>Operační program FVB</a:t>
            </a:r>
          </a:p>
        </p:txBody>
      </p:sp>
    </p:spTree>
    <p:extLst>
      <p:ext uri="{BB962C8B-B14F-4D97-AF65-F5344CB8AC3E}">
        <p14:creationId xmlns:p14="http://schemas.microsoft.com/office/powerpoint/2010/main" val="1933293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517100" y="1259557"/>
            <a:ext cx="9070975" cy="1260475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cs-CZ" altLang="cs-CZ" dirty="0"/>
              <a:t>Fond pro vnitřní bezpečnost – právní základ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918" y="2699717"/>
            <a:ext cx="9070975" cy="4987925"/>
          </a:xfrm>
        </p:spPr>
        <p:txBody>
          <a:bodyPr/>
          <a:lstStyle/>
          <a:p>
            <a:r>
              <a:rPr lang="cs-CZ" sz="2400" dirty="0"/>
              <a:t>Nařízení Evropského parlamentu a Rady (EU) </a:t>
            </a:r>
            <a:r>
              <a:rPr lang="cs-CZ" sz="2400" b="1" dirty="0"/>
              <a:t>2021/1149</a:t>
            </a:r>
            <a:r>
              <a:rPr lang="cs-CZ" sz="2400" dirty="0"/>
              <a:t> ze dne 7. července 2021, kterým se zřizuje Fond pro vnitřní bezpečnost</a:t>
            </a:r>
          </a:p>
          <a:p>
            <a:r>
              <a:rPr lang="cs-CZ" sz="2400" dirty="0"/>
              <a:t>Nařízení Evropského parlamentu a Rady (EU) </a:t>
            </a:r>
            <a:r>
              <a:rPr lang="cs-CZ" sz="2400" b="1" dirty="0"/>
              <a:t>2021/1060 </a:t>
            </a:r>
            <a:r>
              <a:rPr lang="cs-CZ" sz="2400" dirty="0"/>
              <a:t>ze dne 24. června 2021 o společných ustanoveních pro Evropský fond pro regionální rozvoj, Evropský sociální fond plus, Fond soudržnosti, Fond pro spravedlivou transformaci a Evropský námořní, rybářský a akvakulturní fond a o finančních pravidlech pro tyto fondy a pro Azylový, migrační a integrační fond, Fond pro vnitřní bezpečnost a Nástroj pro finanční podporu správy hranic a vízové politiky </a:t>
            </a:r>
            <a:r>
              <a:rPr lang="cs-CZ" sz="2400" i="1" dirty="0"/>
              <a:t>(tzv. Obecné nařízení)</a:t>
            </a:r>
          </a:p>
          <a:p>
            <a:endParaRPr 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828750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5" y="1151210"/>
            <a:ext cx="9070975" cy="1260475"/>
          </a:xfrm>
        </p:spPr>
        <p:txBody>
          <a:bodyPr/>
          <a:lstStyle/>
          <a:p>
            <a:r>
              <a:rPr lang="cs-CZ" altLang="cs-CZ" dirty="0"/>
              <a:t>FVB - alokace na EU úrovni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5" y="2411685"/>
            <a:ext cx="9070975" cy="4987925"/>
          </a:xfrm>
        </p:spPr>
        <p:txBody>
          <a:bodyPr/>
          <a:lstStyle/>
          <a:p>
            <a:r>
              <a:rPr lang="cs-CZ" altLang="cs-CZ" sz="2800" dirty="0"/>
              <a:t>Dvě finanční obálky: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/>
              <a:t>jedna pro členské státy, které ji rozdělují v rámci svého operačního programu (tzv. sdílené řízení)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/>
              <a:t>druhá je spravována přímo Evropskou komisí na </a:t>
            </a:r>
            <a:r>
              <a:rPr lang="cs-CZ" altLang="cs-CZ" sz="2400" dirty="0" err="1"/>
              <a:t>celounijní</a:t>
            </a:r>
            <a:r>
              <a:rPr lang="cs-CZ" altLang="cs-CZ" sz="2400" dirty="0"/>
              <a:t> úrovni (tzv. přímé nebo nepřímé řízení)</a:t>
            </a:r>
          </a:p>
          <a:p>
            <a:r>
              <a:rPr lang="cs-CZ" altLang="cs-CZ" sz="2800" dirty="0"/>
              <a:t>Celková alokace: 1 931 mil. EUR</a:t>
            </a:r>
          </a:p>
          <a:p>
            <a:pPr lvl="1"/>
            <a:r>
              <a:rPr lang="cs-CZ" altLang="cs-CZ" sz="2400" dirty="0"/>
              <a:t>1 352 mil. EUR na programy členských států</a:t>
            </a:r>
          </a:p>
          <a:p>
            <a:pPr lvl="1"/>
            <a:r>
              <a:rPr lang="cs-CZ" altLang="cs-CZ" sz="2400" dirty="0"/>
              <a:t>579 mil. EUR na „obálku“ EK, tzv. tematický nástroj</a:t>
            </a:r>
          </a:p>
          <a:p>
            <a:pPr lvl="2"/>
            <a:r>
              <a:rPr lang="cs-CZ" altLang="cs-CZ" sz="2000" dirty="0"/>
              <a:t>např. mimořádná pomoc, unijní akce, specifické akce</a:t>
            </a:r>
          </a:p>
        </p:txBody>
      </p:sp>
    </p:spTree>
    <p:extLst>
      <p:ext uri="{BB962C8B-B14F-4D97-AF65-F5344CB8AC3E}">
        <p14:creationId xmlns:p14="http://schemas.microsoft.com/office/powerpoint/2010/main" val="1672500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528185" y="1043533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FVB ČR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504824" y="2375396"/>
            <a:ext cx="9070975" cy="4572793"/>
          </a:xfrm>
        </p:spPr>
        <p:txBody>
          <a:bodyPr/>
          <a:lstStyle/>
          <a:p>
            <a:r>
              <a:rPr lang="cs-CZ" altLang="cs-CZ" sz="2800" dirty="0"/>
              <a:t>Schválen EK dne 25. července 2022</a:t>
            </a:r>
          </a:p>
          <a:p>
            <a:r>
              <a:rPr lang="cs-CZ" altLang="cs-CZ" sz="2800" dirty="0"/>
              <a:t>Celková alokace  34 894 740 EUR, tj. cca 900 mil. Kč</a:t>
            </a:r>
          </a:p>
          <a:p>
            <a:r>
              <a:rPr lang="cs-CZ" altLang="cs-CZ" sz="2800" dirty="0"/>
              <a:t>20 % z alokace je určeno na tzv. provozní podporu, 5,66 % na technickou pomoc </a:t>
            </a:r>
          </a:p>
          <a:p>
            <a:r>
              <a:rPr lang="cs-CZ" altLang="cs-CZ" sz="2800" dirty="0"/>
              <a:t>Cíle OP FVB: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/>
              <a:t>Zlepšení a usnadnění výměny informací mezi příslušnými orgány;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/>
              <a:t>Zlepšení a posílení přeshraniční spolupráce;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/>
              <a:t>Předcházení trestné činnosti, terorismu a radikalizaci a boj proti nim, řízení a řešení krizových a rizikových událostí souvisejících s bezpečností.</a:t>
            </a:r>
          </a:p>
        </p:txBody>
      </p:sp>
    </p:spTree>
    <p:extLst>
      <p:ext uri="{BB962C8B-B14F-4D97-AF65-F5344CB8AC3E}">
        <p14:creationId xmlns:p14="http://schemas.microsoft.com/office/powerpoint/2010/main" val="403341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151210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FVB </a:t>
            </a:r>
            <a:br>
              <a:rPr lang="cs-CZ" altLang="cs-CZ" dirty="0"/>
            </a:br>
            <a:r>
              <a:rPr lang="cs-CZ" altLang="cs-CZ" dirty="0"/>
              <a:t>SC1 Výměna informací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2680358"/>
            <a:ext cx="9070975" cy="3907792"/>
          </a:xfrm>
        </p:spPr>
        <p:txBody>
          <a:bodyPr/>
          <a:lstStyle/>
          <a:p>
            <a:r>
              <a:rPr lang="fr-FR" sz="2400" dirty="0"/>
              <a:t>Implementace modernizovaného systému Prüm 2.0</a:t>
            </a:r>
            <a:endParaRPr lang="cs-CZ" sz="2400" dirty="0"/>
          </a:p>
          <a:p>
            <a:r>
              <a:rPr lang="cs-CZ" sz="2400" dirty="0"/>
              <a:t>Rozvoj systému PNR</a:t>
            </a:r>
          </a:p>
          <a:p>
            <a:r>
              <a:rPr lang="cs-CZ" sz="2400" dirty="0"/>
              <a:t>Rozvoj systému pro vyhodnocování předběžných údajů o cestujících (API)</a:t>
            </a:r>
          </a:p>
          <a:p>
            <a:r>
              <a:rPr lang="cs-CZ" sz="2400" dirty="0"/>
              <a:t>Modernizace forenzních pracovišť zpracovávajících kriminalistické stopy za účelem sdílení dat</a:t>
            </a:r>
          </a:p>
          <a:p>
            <a:r>
              <a:rPr lang="cs-CZ" sz="2400" dirty="0"/>
              <a:t>Implementace opatření, která budou vyplývat ze směrnice o posílení odolnosti kritických subjektů (směrnice CER)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837463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151210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FVB </a:t>
            </a:r>
            <a:br>
              <a:rPr lang="cs-CZ" altLang="cs-CZ" dirty="0"/>
            </a:br>
            <a:r>
              <a:rPr lang="cs-CZ" altLang="cs-CZ" dirty="0"/>
              <a:t>SC2 Přeshraniční spolupráce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59198" y="2680358"/>
            <a:ext cx="9070975" cy="3835784"/>
          </a:xfrm>
        </p:spPr>
        <p:txBody>
          <a:bodyPr/>
          <a:lstStyle/>
          <a:p>
            <a:r>
              <a:rPr lang="cs-CZ" sz="2400" dirty="0"/>
              <a:t>Zajištění stáží v agentuře EUROPOL</a:t>
            </a:r>
          </a:p>
          <a:p>
            <a:r>
              <a:rPr lang="cs-CZ" sz="2400" dirty="0"/>
              <a:t>Rozvoj zahraniční spolupráce prostřednictvím styčných důstojníků</a:t>
            </a:r>
          </a:p>
          <a:p>
            <a:r>
              <a:rPr lang="cs-CZ" sz="2400" dirty="0"/>
              <a:t>Účast v aktivitách politického cyklu EMPACT</a:t>
            </a:r>
          </a:p>
        </p:txBody>
      </p:sp>
    </p:spTree>
    <p:extLst>
      <p:ext uri="{BB962C8B-B14F-4D97-AF65-F5344CB8AC3E}">
        <p14:creationId xmlns:p14="http://schemas.microsoft.com/office/powerpoint/2010/main" val="21867286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10104438" cy="757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492646" y="1151210"/>
            <a:ext cx="9070975" cy="1260475"/>
          </a:xfrm>
        </p:spPr>
        <p:txBody>
          <a:bodyPr/>
          <a:lstStyle/>
          <a:p>
            <a:r>
              <a:rPr lang="cs-CZ" altLang="cs-CZ" dirty="0"/>
              <a:t>Operační program FVB </a:t>
            </a:r>
            <a:br>
              <a:rPr lang="cs-CZ" altLang="cs-CZ" dirty="0"/>
            </a:br>
            <a:r>
              <a:rPr lang="cs-CZ" altLang="cs-CZ" sz="4000" dirty="0"/>
              <a:t>SC3 Předcházení trestné činnosti, terorismu a radikalizaci a boj proti nim</a:t>
            </a:r>
            <a:endParaRPr lang="cs-CZ" altLang="cs-CZ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idx="1"/>
          </p:nvPr>
        </p:nvSpPr>
        <p:spPr>
          <a:xfrm>
            <a:off x="492646" y="2968849"/>
            <a:ext cx="9070975" cy="3990536"/>
          </a:xfrm>
        </p:spPr>
        <p:txBody>
          <a:bodyPr/>
          <a:lstStyle/>
          <a:p>
            <a:r>
              <a:rPr lang="cs-CZ" sz="2000" dirty="0"/>
              <a:t>Pořízení HW a SW nástrojů pro vytěžování veřejných zdrojů za účelem zvýšení efektivity odhalování závažné trestné činnosti </a:t>
            </a:r>
          </a:p>
          <a:p>
            <a:r>
              <a:rPr lang="cs-CZ" sz="2000" dirty="0"/>
              <a:t>Posílení forenzních pracovišť provádějící kriminalisticko-technické činnosti</a:t>
            </a:r>
          </a:p>
          <a:p>
            <a:r>
              <a:rPr lang="cs-CZ" sz="2000" dirty="0"/>
              <a:t>Pořízení vybavení a techniky pro odhalování a vyšetřování závažné trestné činnosti</a:t>
            </a:r>
          </a:p>
          <a:p>
            <a:r>
              <a:rPr lang="cs-CZ" sz="2000" dirty="0"/>
              <a:t>Zajištění specializovaných školení</a:t>
            </a:r>
          </a:p>
          <a:p>
            <a:r>
              <a:rPr lang="cs-CZ" sz="2000" dirty="0"/>
              <a:t>Pořízení nástrojů pro boj s kybernetickým zločinem (SW)</a:t>
            </a:r>
          </a:p>
          <a:p>
            <a:r>
              <a:rPr lang="cs-CZ" sz="2000" dirty="0"/>
              <a:t>Modernizace výcvikové základny pro boj proti terorismu </a:t>
            </a:r>
            <a:endParaRPr lang="cs-CZ" sz="2400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4631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altLang="cs-CZ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charset="0"/>
          <a:buNone/>
          <a:tabLst/>
          <a:defRPr kumimoji="0" lang="en-GB" altLang="cs-CZ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Arial Unicode MS" charset="0"/>
          </a:defRPr>
        </a:defPPr>
      </a:lstStyle>
    </a:lnDef>
  </a:objectDefaults>
  <a:extraClrSchemeLst>
    <a:extraClrScheme>
      <a:clrScheme name="Moti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0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1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2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6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7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8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9.xml><?xml version="1.0" encoding="utf-8"?>
<a:themeOverride xmlns:a="http://schemas.openxmlformats.org/drawingml/2006/main">
  <a:clrScheme name="Motiv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</TotalTime>
  <Words>1109</Words>
  <Application>Microsoft Office PowerPoint</Application>
  <PresentationFormat>Vlastní</PresentationFormat>
  <Paragraphs>149</Paragraphs>
  <Slides>23</Slides>
  <Notes>20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0" baseType="lpstr">
      <vt:lpstr>Arial</vt:lpstr>
      <vt:lpstr>Arial Unicode MS</vt:lpstr>
      <vt:lpstr>StarSymbol</vt:lpstr>
      <vt:lpstr>Symbol</vt:lpstr>
      <vt:lpstr>Times New Roman</vt:lpstr>
      <vt:lpstr>Wingdings</vt:lpstr>
      <vt:lpstr>Motiv Office</vt:lpstr>
      <vt:lpstr>Monitorovací výbor  OP FVB a OP NSHV</vt:lpstr>
      <vt:lpstr>Program jednání</vt:lpstr>
      <vt:lpstr>Operační program FVB</vt:lpstr>
      <vt:lpstr>Fond pro vnitřní bezpečnost – právní základ</vt:lpstr>
      <vt:lpstr>FVB - alokace na EU úrovni</vt:lpstr>
      <vt:lpstr>Operační program FVB ČR</vt:lpstr>
      <vt:lpstr>Operační program FVB  SC1 Výměna informací</vt:lpstr>
      <vt:lpstr>Operační program FVB  SC2 Přeshraniční spolupráce</vt:lpstr>
      <vt:lpstr>Operační program FVB  SC3 Předcházení trestné činnosti, terorismu a radikalizaci a boj proti nim</vt:lpstr>
      <vt:lpstr>Operační program FVB – finanční rozdělení</vt:lpstr>
      <vt:lpstr>Operační program NSHV</vt:lpstr>
      <vt:lpstr>NSHV – právní základ</vt:lpstr>
      <vt:lpstr>NSHV - alokace na EU úrovni</vt:lpstr>
      <vt:lpstr>Operační program NSHV ČR</vt:lpstr>
      <vt:lpstr>Operační program NSHV  SC1 Správa hranic</vt:lpstr>
      <vt:lpstr>Operační program NSHV  SC2 Vízová politika</vt:lpstr>
      <vt:lpstr>Operační program NSHV – finanční rozdělení</vt:lpstr>
      <vt:lpstr>Metodika hodnocení  a hodnoticí kritéria</vt:lpstr>
      <vt:lpstr>Principy hodnocení</vt:lpstr>
      <vt:lpstr>Kritéria hodnocení přijatelnosti</vt:lpstr>
      <vt:lpstr>Kritéria hodnocení přijatelnosti Specifika</vt:lpstr>
      <vt:lpstr>Kritéria hodnocení formálních náležitostí</vt:lpstr>
      <vt:lpstr>Kritéria věcného hodnocení</vt:lpstr>
    </vt:vector>
  </TitlesOfParts>
  <Company>Ministerstvo vnitra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DOLEŽALOVÁ Hana, Ing.</dc:creator>
  <cp:lastModifiedBy>HOUDA Ondřej, Mgr.</cp:lastModifiedBy>
  <cp:revision>40</cp:revision>
  <cp:lastPrinted>2022-10-05T07:00:06Z</cp:lastPrinted>
  <dcterms:created xsi:type="dcterms:W3CDTF">2022-09-30T06:30:33Z</dcterms:created>
  <dcterms:modified xsi:type="dcterms:W3CDTF">2022-10-05T07:00:15Z</dcterms:modified>
</cp:coreProperties>
</file>