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6" r:id="rId1"/>
  </p:sldMasterIdLst>
  <p:sldIdLst>
    <p:sldId id="256" r:id="rId2"/>
    <p:sldId id="273" r:id="rId3"/>
    <p:sldId id="272" r:id="rId4"/>
    <p:sldId id="257" r:id="rId5"/>
    <p:sldId id="258" r:id="rId6"/>
    <p:sldId id="277" r:id="rId7"/>
    <p:sldId id="278" r:id="rId8"/>
    <p:sldId id="271" r:id="rId9"/>
    <p:sldId id="260" r:id="rId10"/>
    <p:sldId id="261" r:id="rId11"/>
    <p:sldId id="262" r:id="rId12"/>
    <p:sldId id="263" r:id="rId13"/>
    <p:sldId id="274" r:id="rId14"/>
    <p:sldId id="276" r:id="rId15"/>
    <p:sldId id="279" r:id="rId16"/>
    <p:sldId id="280" r:id="rId17"/>
    <p:sldId id="268" r:id="rId18"/>
    <p:sldId id="264" r:id="rId19"/>
    <p:sldId id="265" r:id="rId20"/>
    <p:sldId id="266" r:id="rId21"/>
    <p:sldId id="281" r:id="rId22"/>
    <p:sldId id="282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712" autoAdjust="0"/>
  </p:normalViewPr>
  <p:slideViewPr>
    <p:cSldViewPr snapToGrid="0">
      <p:cViewPr varScale="1">
        <p:scale>
          <a:sx n="108" d="100"/>
          <a:sy n="108" d="100"/>
        </p:scale>
        <p:origin x="6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90995818836982"/>
          <c:y val="4.2675549534208768E-2"/>
          <c:w val="0.75787957155887364"/>
          <c:h val="0.801777153546414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Alokace celkem CZK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Specifické cíle dohromady</c:v>
                </c:pt>
              </c:strCache>
            </c:strRef>
          </c:cat>
          <c:val>
            <c:numRef>
              <c:f>List1!$B$2</c:f>
              <c:numCache>
                <c:formatCode>#,##0.00</c:formatCode>
                <c:ptCount val="1"/>
                <c:pt idx="0">
                  <c:v>1554616324.4000001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B1-44A2-BF0C-C90511F7ABEE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Ve vyhlášených výzvách celkem CZK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Specifické cíle dohromady</c:v>
                </c:pt>
              </c:strCache>
            </c:strRef>
          </c:cat>
          <c:val>
            <c:numRef>
              <c:f>List1!$C$2</c:f>
              <c:numCache>
                <c:formatCode>#,##0.00</c:formatCode>
                <c:ptCount val="1"/>
                <c:pt idx="0">
                  <c:v>649850000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7E-41B6-82A8-14307205D863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V právních aktech celkem CZK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Specifické cíle dohromady</c:v>
                </c:pt>
              </c:strCache>
            </c:strRef>
          </c:cat>
          <c:val>
            <c:numRef>
              <c:f>List1!$D$2</c:f>
              <c:numCache>
                <c:formatCode>#,##0.00</c:formatCode>
                <c:ptCount val="1"/>
                <c:pt idx="0">
                  <c:v>342729521.38999999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A7E-41B6-82A8-14307205D8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39708287"/>
        <c:axId val="1039709119"/>
      </c:barChart>
      <c:catAx>
        <c:axId val="1039708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39709119"/>
        <c:crossesAt val="0"/>
        <c:auto val="1"/>
        <c:lblAlgn val="ctr"/>
        <c:lblOffset val="100"/>
        <c:noMultiLvlLbl val="0"/>
      </c:catAx>
      <c:valAx>
        <c:axId val="1039709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 dirty="0"/>
                  <a:t>EU podíl</a:t>
                </a:r>
              </a:p>
            </c:rich>
          </c:tx>
          <c:layout>
            <c:manualLayout>
              <c:xMode val="edge"/>
              <c:yMode val="edge"/>
              <c:x val="1.3065491444572174E-3"/>
              <c:y val="0.3647795959206757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.00" sourceLinked="1"/>
        <c:majorTickMark val="none"/>
        <c:minorTickMark val="none"/>
        <c:tickLblPos val="low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397082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895367635152223"/>
          <c:y val="2.6890229881485806E-2"/>
          <c:w val="0.83104632364847786"/>
          <c:h val="0.709353982685865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Celková alokace CZK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1</c:v>
                </c:pt>
              </c:strCache>
            </c:strRef>
          </c:cat>
          <c:val>
            <c:numRef>
              <c:f>List1!$B$2</c:f>
              <c:numCache>
                <c:formatCode>#,##0.00</c:formatCode>
                <c:ptCount val="1"/>
                <c:pt idx="0">
                  <c:v>305827982.48000002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3F-4305-A733-E5418AEC4C49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Ve vyhlášených výzvách CZK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1</c:v>
                </c:pt>
              </c:strCache>
            </c:strRef>
          </c:cat>
          <c:val>
            <c:numRef>
              <c:f>List1!$C$2</c:f>
              <c:numCache>
                <c:formatCode>#,##0.00</c:formatCode>
                <c:ptCount val="1"/>
                <c:pt idx="0">
                  <c:v>32725000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3F-4305-A733-E5418AEC4C49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V právních aktech CZK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1</c:v>
                </c:pt>
              </c:strCache>
            </c:strRef>
          </c:cat>
          <c:val>
            <c:numRef>
              <c:f>List1!$D$2</c:f>
              <c:numCache>
                <c:formatCode>#,##0.00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3F-4305-A733-E5418AEC4C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66300719"/>
        <c:axId val="1266310703"/>
      </c:barChart>
      <c:catAx>
        <c:axId val="1266300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66310703"/>
        <c:crosses val="autoZero"/>
        <c:auto val="1"/>
        <c:lblAlgn val="ctr"/>
        <c:lblOffset val="100"/>
        <c:noMultiLvlLbl val="0"/>
      </c:catAx>
      <c:valAx>
        <c:axId val="1266310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 dirty="0"/>
                  <a:t>EU podíl</a:t>
                </a:r>
              </a:p>
            </c:rich>
          </c:tx>
          <c:layout>
            <c:manualLayout>
              <c:xMode val="edge"/>
              <c:yMode val="edge"/>
              <c:x val="1.2431763670567728E-2"/>
              <c:y val="0.2838401829605553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663007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372747977369334"/>
          <c:y val="2.6890229881485806E-2"/>
          <c:w val="0.83627252022630671"/>
          <c:h val="0.709353982685865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Celková alokace CZK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2</c:v>
                </c:pt>
              </c:strCache>
            </c:strRef>
          </c:cat>
          <c:val>
            <c:numRef>
              <c:f>List1!$B$2</c:f>
              <c:numCache>
                <c:formatCode>#,##0.00</c:formatCode>
                <c:ptCount val="1"/>
                <c:pt idx="0">
                  <c:v>777866086.94000006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29-4B41-841F-6B48D553F556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Ve vyhlášených výzvách CZK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2</c:v>
                </c:pt>
              </c:strCache>
            </c:strRef>
          </c:cat>
          <c:val>
            <c:numRef>
              <c:f>List1!$C$2</c:f>
              <c:numCache>
                <c:formatCode>#,##0.00</c:formatCode>
                <c:ptCount val="1"/>
                <c:pt idx="0">
                  <c:v>369750000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29-4B41-841F-6B48D553F556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V právních aktech CZK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2</c:v>
                </c:pt>
              </c:strCache>
            </c:strRef>
          </c:cat>
          <c:val>
            <c:numRef>
              <c:f>List1!$D$2</c:f>
              <c:numCache>
                <c:formatCode>#,##0.00</c:formatCode>
                <c:ptCount val="1"/>
                <c:pt idx="0">
                  <c:v>212154029.25999999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A29-4B41-841F-6B48D553F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66300719"/>
        <c:axId val="1266310703"/>
      </c:barChart>
      <c:catAx>
        <c:axId val="1266300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66310703"/>
        <c:crosses val="autoZero"/>
        <c:auto val="1"/>
        <c:lblAlgn val="ctr"/>
        <c:lblOffset val="100"/>
        <c:noMultiLvlLbl val="0"/>
      </c:catAx>
      <c:valAx>
        <c:axId val="1266310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 dirty="0"/>
                  <a:t>EU podíl</a:t>
                </a:r>
              </a:p>
            </c:rich>
          </c:tx>
          <c:layout>
            <c:manualLayout>
              <c:xMode val="edge"/>
              <c:yMode val="edge"/>
              <c:x val="9.8186653816532948E-3"/>
              <c:y val="0.2838401829605553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663007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764712720706501"/>
          <c:y val="2.3733165950941215E-2"/>
          <c:w val="0.83235287279293502"/>
          <c:h val="0.709353982685865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Celková alokace CZK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3</c:v>
                </c:pt>
              </c:strCache>
            </c:strRef>
          </c:cat>
          <c:val>
            <c:numRef>
              <c:f>List1!$B$2</c:f>
              <c:numCache>
                <c:formatCode>#,##0.00</c:formatCode>
                <c:ptCount val="1"/>
                <c:pt idx="0">
                  <c:v>470922254.98000002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61-4EA0-A473-36FB5CA9EA5F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Ve vyhlášených výzvách CZK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3</c:v>
                </c:pt>
              </c:strCache>
            </c:strRef>
          </c:cat>
          <c:val>
            <c:numRef>
              <c:f>List1!$C$2</c:f>
              <c:numCache>
                <c:formatCode>#,##0.00</c:formatCode>
                <c:ptCount val="1"/>
                <c:pt idx="0">
                  <c:v>247375000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61-4EA0-A473-36FB5CA9EA5F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V právních aktech CZK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3</c:v>
                </c:pt>
              </c:strCache>
            </c:strRef>
          </c:cat>
          <c:val>
            <c:numRef>
              <c:f>List1!$D$2</c:f>
              <c:numCache>
                <c:formatCode>#,##0.00</c:formatCode>
                <c:ptCount val="1"/>
                <c:pt idx="0">
                  <c:v>130575492.13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761-4EA0-A473-36FB5CA9EA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66300719"/>
        <c:axId val="1266310703"/>
      </c:barChart>
      <c:catAx>
        <c:axId val="1266300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66310703"/>
        <c:crosses val="autoZero"/>
        <c:auto val="1"/>
        <c:lblAlgn val="ctr"/>
        <c:lblOffset val="100"/>
        <c:noMultiLvlLbl val="0"/>
      </c:catAx>
      <c:valAx>
        <c:axId val="1266310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 dirty="0"/>
                  <a:t>EU podíl</a:t>
                </a:r>
              </a:p>
            </c:rich>
          </c:tx>
          <c:layout>
            <c:manualLayout>
              <c:xMode val="edge"/>
              <c:yMode val="edge"/>
              <c:x val="5.8990179482816402E-3"/>
              <c:y val="0.280683119030010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663007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Podíl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14AD-4E75-B185-2355FE3A3FC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4AD-4E75-B185-2355FE3A3FC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4AD-4E75-B185-2355FE3A3FCC}"/>
              </c:ext>
            </c:extLst>
          </c:dPt>
          <c:dLbls>
            <c:dLbl>
              <c:idx val="0"/>
              <c:layout>
                <c:manualLayout>
                  <c:x val="-0.11888456176044787"/>
                  <c:y val="2.3452266376001576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4AD-4E75-B185-2355FE3A3FCC}"/>
                </c:ext>
              </c:extLst>
            </c:dLbl>
            <c:dLbl>
              <c:idx val="1"/>
              <c:layout>
                <c:manualLayout>
                  <c:x val="1.009200343371942E-2"/>
                  <c:y val="-0.1701445122577093"/>
                </c:manualLayout>
              </c:layout>
              <c:tx>
                <c:rich>
                  <a:bodyPr/>
                  <a:lstStyle/>
                  <a:p>
                    <a:fld id="{A84BA17E-78D9-4113-AC48-9CDC4C5707C9}" type="VALUE">
                      <a:rPr lang="en-US" sz="3000"/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14AD-4E75-B185-2355FE3A3FCC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103A1BC-2984-40E2-BA10-918CF26D629B}" type="VALUE">
                      <a:rPr lang="en-US" sz="3000"/>
                      <a:pPr>
                        <a:defRPr/>
                      </a:pPr>
                      <a:t>[HODNOTA]</a:t>
                    </a:fld>
                    <a:endParaRPr lang="cs-CZ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4400020905194948E-2"/>
                      <c:h val="0.1084035194182575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4AD-4E75-B185-2355FE3A3FCC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Ve výzvách nyní</c:v>
                </c:pt>
                <c:pt idx="1">
                  <c:v>Ve výzvách do konce roku</c:v>
                </c:pt>
                <c:pt idx="2">
                  <c:v>Zbývá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0.42</c:v>
                </c:pt>
                <c:pt idx="1">
                  <c:v>0.17</c:v>
                </c:pt>
                <c:pt idx="2">
                  <c:v>0.41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AD-4E75-B185-2355FE3A3F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50831927993949"/>
          <c:y val="0.85572201800938219"/>
          <c:w val="0.4898336144012102"/>
          <c:h val="0.138823716862655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Úvodní snímek">
    <p:bg>
      <p:bgPr>
        <a:gradFill flip="none" rotWithShape="1">
          <a:gsLst>
            <a:gs pos="4000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59414">
              <a:srgbClr val="C5EAF8"/>
            </a:gs>
            <a:gs pos="24000">
              <a:schemeClr val="bg1"/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23669"/>
            <a:ext cx="7772400" cy="1463040"/>
          </a:xfrm>
        </p:spPr>
        <p:txBody>
          <a:bodyPr anchor="ctr">
            <a:normAutofit/>
          </a:bodyPr>
          <a:lstStyle>
            <a:lvl1pPr algn="ctr">
              <a:defRPr sz="5000" b="1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pic>
        <p:nvPicPr>
          <p:cNvPr id="14" name="Obrázek 13" descr="Spolufinancováno Evropskou unií Barevné RGB">
            <a:extLst>
              <a:ext uri="{FF2B5EF4-FFF2-40B4-BE49-F238E27FC236}">
                <a16:creationId xmlns:a16="http://schemas.microsoft.com/office/drawing/2014/main" id="{15EB84D1-1233-490F-9580-B358945011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67" y="5175768"/>
            <a:ext cx="3237771" cy="828000"/>
          </a:xfrm>
          <a:prstGeom prst="rect">
            <a:avLst/>
          </a:prstGeom>
          <a:noFill/>
        </p:spPr>
      </p:pic>
      <p:pic>
        <p:nvPicPr>
          <p:cNvPr id="15" name="obrázek 2" descr="logo_cmyk">
            <a:extLst>
              <a:ext uri="{FF2B5EF4-FFF2-40B4-BE49-F238E27FC236}">
                <a16:creationId xmlns:a16="http://schemas.microsoft.com/office/drawing/2014/main" id="{9A54A961-63E1-4018-9275-B79710A9283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1054" y="5175768"/>
            <a:ext cx="3236400" cy="828000"/>
          </a:xfrm>
          <a:prstGeom prst="rect">
            <a:avLst/>
          </a:prstGeom>
          <a:noFill/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E84D2A87-A43F-4688-8A38-6D07E46BE9F3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577" y="5175768"/>
            <a:ext cx="3236400" cy="82800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F766B68-5EEA-4BC4-8D54-7A266396196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448587" y="401573"/>
            <a:ext cx="3743413" cy="1362869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530141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B792F262-7FC2-4BEC-8D74-F1503FC58491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4CEE-E329-4DE3-898A-42C2304DD3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1122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B792F262-7FC2-4BEC-8D74-F1503FC58491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4CEE-E329-4DE3-898A-42C2304DD38B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602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A1CEDD-BD24-4F33-B5C4-A6AAF2632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5E05848-7771-439E-B946-C86389BB0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C628B7C-74FD-4993-ACB1-CCC589E0E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4CEE-E329-4DE3-898A-42C2304DD3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6643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4BC20D-E166-4F82-8D0D-F93C174EC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052B891-8551-4275-985D-85037687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B792F262-7FC2-4BEC-8D74-F1503FC58491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AA9A592-7E5D-4DEC-BAF8-335AA1B3D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C17B52D-0F99-43C8-92EC-63BEBADEE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4CEE-E329-4DE3-898A-42C2304DD3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9055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B792F262-7FC2-4BEC-8D74-F1503FC58491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8433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bg>
      <p:bgPr>
        <a:gradFill>
          <a:gsLst>
            <a:gs pos="76000">
              <a:srgbClr val="99DAF3"/>
            </a:gs>
            <a:gs pos="31000">
              <a:schemeClr val="bg1"/>
            </a:gs>
            <a:gs pos="86000">
              <a:schemeClr val="bg1"/>
            </a:gs>
            <a:gs pos="0">
              <a:srgbClr val="C5EAF8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5964" y="2172947"/>
            <a:ext cx="9720072" cy="1499616"/>
          </a:xfrm>
        </p:spPr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B792F262-7FC2-4BEC-8D74-F1503FC58491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4CEE-E329-4DE3-898A-42C2304DD3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4470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B792F262-7FC2-4BEC-8D74-F1503FC58491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4CEE-E329-4DE3-898A-42C2304DD38B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9518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B792F262-7FC2-4BEC-8D74-F1503FC58491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4CEE-E329-4DE3-898A-42C2304DD3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403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B792F262-7FC2-4BEC-8D74-F1503FC58491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4CEE-E329-4DE3-898A-42C2304DD3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9871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B792F262-7FC2-4BEC-8D74-F1503FC58491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4CEE-E329-4DE3-898A-42C2304DD3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2206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B792F262-7FC2-4BEC-8D74-F1503FC58491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4CEE-E329-4DE3-898A-42C2304DD3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221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B792F262-7FC2-4BEC-8D74-F1503FC58491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4CEE-E329-4DE3-898A-42C2304DD38B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876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 w="79375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C674CEE-E329-4DE3-898A-42C2304DD38B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 descr="Spolufinancováno Evropskou unií Barevné RGB">
            <a:extLst>
              <a:ext uri="{FF2B5EF4-FFF2-40B4-BE49-F238E27FC236}">
                <a16:creationId xmlns:a16="http://schemas.microsoft.com/office/drawing/2014/main" id="{9D9E8235-8142-4644-ADCA-65FA67EBB5CD}"/>
              </a:ext>
            </a:extLst>
          </p:cNvPr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4185"/>
            <a:ext cx="2119745" cy="545465"/>
          </a:xfrm>
          <a:prstGeom prst="rect">
            <a:avLst/>
          </a:prstGeom>
          <a:noFill/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BF7875C-5FF4-4873-918D-64847F3F482E}"/>
              </a:ext>
            </a:extLst>
          </p:cNvPr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145" y="19008"/>
            <a:ext cx="2120400" cy="547200"/>
          </a:xfrm>
          <a:prstGeom prst="rect">
            <a:avLst/>
          </a:prstGeom>
        </p:spPr>
      </p:pic>
      <p:sp>
        <p:nvSpPr>
          <p:cNvPr id="13" name="Rovnoramenný trojúhelník 12">
            <a:extLst>
              <a:ext uri="{FF2B5EF4-FFF2-40B4-BE49-F238E27FC236}">
                <a16:creationId xmlns:a16="http://schemas.microsoft.com/office/drawing/2014/main" id="{0E796D04-9AA2-4EAF-B013-D553936041CE}"/>
              </a:ext>
            </a:extLst>
          </p:cNvPr>
          <p:cNvSpPr/>
          <p:nvPr/>
        </p:nvSpPr>
        <p:spPr>
          <a:xfrm rot="2250293">
            <a:off x="11167173" y="-135020"/>
            <a:ext cx="1400823" cy="791215"/>
          </a:xfrm>
          <a:custGeom>
            <a:avLst/>
            <a:gdLst>
              <a:gd name="connsiteX0" fmla="*/ 0 w 861753"/>
              <a:gd name="connsiteY0" fmla="*/ 864524 h 864524"/>
              <a:gd name="connsiteX1" fmla="*/ 430877 w 861753"/>
              <a:gd name="connsiteY1" fmla="*/ 0 h 864524"/>
              <a:gd name="connsiteX2" fmla="*/ 861753 w 861753"/>
              <a:gd name="connsiteY2" fmla="*/ 864524 h 864524"/>
              <a:gd name="connsiteX3" fmla="*/ 0 w 861753"/>
              <a:gd name="connsiteY3" fmla="*/ 864524 h 864524"/>
              <a:gd name="connsiteX0" fmla="*/ 0 w 1237033"/>
              <a:gd name="connsiteY0" fmla="*/ 607647 h 864524"/>
              <a:gd name="connsiteX1" fmla="*/ 806157 w 1237033"/>
              <a:gd name="connsiteY1" fmla="*/ 0 h 864524"/>
              <a:gd name="connsiteX2" fmla="*/ 1237033 w 1237033"/>
              <a:gd name="connsiteY2" fmla="*/ 864524 h 864524"/>
              <a:gd name="connsiteX3" fmla="*/ 0 w 1237033"/>
              <a:gd name="connsiteY3" fmla="*/ 607647 h 864524"/>
              <a:gd name="connsiteX0" fmla="*/ 0 w 1400823"/>
              <a:gd name="connsiteY0" fmla="*/ 607647 h 791215"/>
              <a:gd name="connsiteX1" fmla="*/ 806157 w 1400823"/>
              <a:gd name="connsiteY1" fmla="*/ 0 h 791215"/>
              <a:gd name="connsiteX2" fmla="*/ 1400823 w 1400823"/>
              <a:gd name="connsiteY2" fmla="*/ 791215 h 791215"/>
              <a:gd name="connsiteX3" fmla="*/ 0 w 1400823"/>
              <a:gd name="connsiteY3" fmla="*/ 607647 h 791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0823" h="791215">
                <a:moveTo>
                  <a:pt x="0" y="607647"/>
                </a:moveTo>
                <a:lnTo>
                  <a:pt x="806157" y="0"/>
                </a:lnTo>
                <a:lnTo>
                  <a:pt x="1400823" y="791215"/>
                </a:lnTo>
                <a:lnTo>
                  <a:pt x="0" y="607647"/>
                </a:lnTo>
                <a:close/>
              </a:path>
            </a:pathLst>
          </a:custGeom>
          <a:gradFill flip="none" rotWithShape="1">
            <a:gsLst>
              <a:gs pos="88000">
                <a:srgbClr val="FFFFFF">
                  <a:alpha val="0"/>
                </a:srgbClr>
              </a:gs>
              <a:gs pos="0">
                <a:srgbClr val="FFFFFF">
                  <a:alpha val="0"/>
                </a:srgbClr>
              </a:gs>
              <a:gs pos="15000">
                <a:schemeClr val="accent1">
                  <a:lumMod val="45000"/>
                  <a:lumOff val="55000"/>
                </a:schemeClr>
              </a:gs>
              <a:gs pos="42000">
                <a:schemeClr val="accent1">
                  <a:lumMod val="30000"/>
                  <a:lumOff val="70000"/>
                </a:schemeClr>
              </a:gs>
            </a:gsLst>
            <a:lin ang="18900000" scaled="1"/>
            <a:tileRect/>
          </a:gra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28E0AAD2-683B-409D-A241-B0180A624447}"/>
              </a:ext>
            </a:extLst>
          </p:cNvPr>
          <p:cNvSpPr/>
          <p:nvPr/>
        </p:nvSpPr>
        <p:spPr>
          <a:xfrm>
            <a:off x="-712124" y="6290353"/>
            <a:ext cx="12192000" cy="585215"/>
          </a:xfrm>
          <a:prstGeom prst="rect">
            <a:avLst/>
          </a:prstGeom>
          <a:gradFill>
            <a:gsLst>
              <a:gs pos="86000">
                <a:srgbClr val="FFFFFF">
                  <a:alpha val="0"/>
                </a:srgbClr>
              </a:gs>
              <a:gs pos="14000">
                <a:srgbClr val="FFFFFF">
                  <a:alpha val="0"/>
                </a:srgbClr>
              </a:gs>
              <a:gs pos="48000">
                <a:schemeClr val="accent1">
                  <a:lumMod val="45000"/>
                  <a:lumOff val="55000"/>
                </a:schemeClr>
              </a:gs>
              <a:gs pos="62000">
                <a:schemeClr val="accent1">
                  <a:lumMod val="30000"/>
                  <a:lumOff val="7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9346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  <p:sldLayoutId id="2147483899" r:id="rId13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u="none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F8A143-2348-45BB-93FB-6A11B6E013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b="1" dirty="0"/>
              <a:t>Jednání monitorovacího výboru OP AMIF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51F4F33-644C-4F83-B8B5-A470A3582ACC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075597" y="401573"/>
            <a:ext cx="4116404" cy="1362869"/>
          </a:xfrm>
        </p:spPr>
        <p:txBody>
          <a:bodyPr/>
          <a:lstStyle/>
          <a:p>
            <a:r>
              <a:rPr lang="cs-CZ" sz="2400" dirty="0"/>
              <a:t>David Votava, Ondřej Houda</a:t>
            </a:r>
          </a:p>
          <a:p>
            <a:r>
              <a:rPr lang="cs-CZ" sz="2400" dirty="0"/>
              <a:t>25. 5. 2023</a:t>
            </a:r>
          </a:p>
        </p:txBody>
      </p:sp>
    </p:spTree>
    <p:extLst>
      <p:ext uri="{BB962C8B-B14F-4D97-AF65-F5344CB8AC3E}">
        <p14:creationId xmlns:p14="http://schemas.microsoft.com/office/powerpoint/2010/main" val="245813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EBD998-253C-4CCF-A5F0-845DC7DCA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Specifický cíl 1 Azyl</a:t>
            </a:r>
          </a:p>
        </p:txBody>
      </p:sp>
      <p:graphicFrame>
        <p:nvGraphicFramePr>
          <p:cNvPr id="14" name="Zástupný obsah 10">
            <a:extLst>
              <a:ext uri="{FF2B5EF4-FFF2-40B4-BE49-F238E27FC236}">
                <a16:creationId xmlns:a16="http://schemas.microsoft.com/office/drawing/2014/main" id="{D7C01228-880D-4801-91F5-76A26F20CE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9310516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8664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C197ED-C97C-4727-A074-7FCD380FD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Specifický cíl 2 Integrace</a:t>
            </a:r>
          </a:p>
        </p:txBody>
      </p:sp>
      <p:graphicFrame>
        <p:nvGraphicFramePr>
          <p:cNvPr id="4" name="Zástupný obsah 10">
            <a:extLst>
              <a:ext uri="{FF2B5EF4-FFF2-40B4-BE49-F238E27FC236}">
                <a16:creationId xmlns:a16="http://schemas.microsoft.com/office/drawing/2014/main" id="{34B91855-C378-460B-B7C9-5E3A6080F7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3543591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3102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DD2C37-0019-4725-BBD2-B2CC05DDD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Specifický cíl 3 Návraty</a:t>
            </a:r>
          </a:p>
        </p:txBody>
      </p:sp>
      <p:graphicFrame>
        <p:nvGraphicFramePr>
          <p:cNvPr id="4" name="Zástupný obsah 10">
            <a:extLst>
              <a:ext uri="{FF2B5EF4-FFF2-40B4-BE49-F238E27FC236}">
                <a16:creationId xmlns:a16="http://schemas.microsoft.com/office/drawing/2014/main" id="{86F111D6-8E44-48DB-963C-8008B31C6F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339684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21398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CE2AA5F-5504-4FE5-9E34-597998E41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Aktualizace harmonogramu výzev pro OP AMIF na rok 2023</a:t>
            </a:r>
          </a:p>
        </p:txBody>
      </p:sp>
    </p:spTree>
    <p:extLst>
      <p:ext uri="{BB962C8B-B14F-4D97-AF65-F5344CB8AC3E}">
        <p14:creationId xmlns:p14="http://schemas.microsoft.com/office/powerpoint/2010/main" val="3286879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CF4429-FEF1-4C4E-9273-8CA857BC6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/>
              <a:t>Stav finančních prostředků výhled konec roku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D6B1035A-B1D0-4240-A6A2-3A340B5F89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8619435"/>
              </p:ext>
            </p:extLst>
          </p:nvPr>
        </p:nvGraphicFramePr>
        <p:xfrm>
          <a:off x="1023938" y="1651820"/>
          <a:ext cx="9720072" cy="4656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9936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CE2AA5F-5504-4FE5-9E34-597998E41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Úprava kritérií přijatelnosti </a:t>
            </a:r>
            <a:br>
              <a:rPr lang="cs-CZ" dirty="0"/>
            </a:br>
            <a:r>
              <a:rPr lang="cs-CZ" dirty="0"/>
              <a:t>a formálních náležitostí</a:t>
            </a:r>
          </a:p>
        </p:txBody>
      </p:sp>
    </p:spTree>
    <p:extLst>
      <p:ext uri="{BB962C8B-B14F-4D97-AF65-F5344CB8AC3E}">
        <p14:creationId xmlns:p14="http://schemas.microsoft.com/office/powerpoint/2010/main" val="478710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BD9533-46D4-4C42-9490-8F25165CD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Úprava kritérií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40FE90-E974-4A8B-A9E3-15A5D6F5C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sz="2400" dirty="0"/>
              <a:t>Na základě podnětu EK doplněno k vyhodnocení horizontálních principů též aspekt Listiny základních práv EU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 Doplněno kritérium formálních náležitostí ohledně správnosti vyplnění polí, umožní vrácení žádosti k opravě před věcným hodnocením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0648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CE2AA5F-5504-4FE5-9E34-597998E41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Plánované evaluační aktivity</a:t>
            </a:r>
          </a:p>
        </p:txBody>
      </p:sp>
    </p:spTree>
    <p:extLst>
      <p:ext uri="{BB962C8B-B14F-4D97-AF65-F5344CB8AC3E}">
        <p14:creationId xmlns:p14="http://schemas.microsoft.com/office/powerpoint/2010/main" val="1982569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BD9533-46D4-4C42-9490-8F25165CD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Evaluační plán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40FE90-E974-4A8B-A9E3-15A5D6F5C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Povinnost vypracovat EP OP AMIF vyplývá z Nařízení Evropského parlamentu a Rady (EU) 2021/1060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Bude zpracován dle metodických pokynů, především od Evropské komise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Průběžně aktualizovaný přehled všech plánovaných evaluací celého současného programového období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EP musí být předložen </a:t>
            </a:r>
            <a:r>
              <a:rPr lang="cs-CZ" dirty="0" err="1"/>
              <a:t>MoV</a:t>
            </a:r>
            <a:r>
              <a:rPr lang="cs-CZ" dirty="0"/>
              <a:t> do jednoho roku od schválení OP AMIF (4. 8. 2023)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Před zasláním </a:t>
            </a:r>
            <a:r>
              <a:rPr lang="cs-CZ" dirty="0" err="1"/>
              <a:t>MoV</a:t>
            </a:r>
            <a:r>
              <a:rPr lang="cs-CZ" dirty="0"/>
              <a:t> je vyžadována konzultace s Evropskou komisí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EP pokryje tzv. „</a:t>
            </a:r>
            <a:r>
              <a:rPr lang="cs-CZ" dirty="0" err="1"/>
              <a:t>Mid</a:t>
            </a:r>
            <a:r>
              <a:rPr lang="cs-CZ" dirty="0"/>
              <a:t>-term“ evaluaci a „Ex-post“ evaluaci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Předpokládáme zaslání </a:t>
            </a:r>
            <a:r>
              <a:rPr lang="cs-CZ" dirty="0" err="1"/>
              <a:t>MoV</a:t>
            </a:r>
            <a:r>
              <a:rPr lang="cs-CZ" dirty="0"/>
              <a:t> metodou per rollam na začátku prázdnin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8503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3E2F79-23C5-4A4C-9A6B-F68DAB5AA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</a:t>
            </a:r>
            <a:r>
              <a:rPr lang="cs-CZ" dirty="0" err="1"/>
              <a:t>Mid</a:t>
            </a:r>
            <a:r>
              <a:rPr lang="cs-CZ" dirty="0"/>
              <a:t>-term“ evaluace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E6BFF4-40FF-4795-AAAA-3EC7FC328B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Povinnost vypracovat MTE OP AMIF vyplývá z Nařízení Evropského parlamentu a Rady (EU) 2021/1060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Z důvodu celkového zpoždění implementace bude evaluace dosažení cílů jen minimální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Zaměřena zejména na procedurální aspekty, relevanci fondu, zjednodušení či zefektivnění implementace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Bude vypracována externími evaluátory vybranými veřejnou zakázkou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ŘO vytvoří zadávací dokumentaci – podklady a požadavky pro evaluátory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Deadline</a:t>
            </a:r>
            <a:r>
              <a:rPr lang="cs-CZ" dirty="0"/>
              <a:t> MTE je stanoven na 31. 3. 2024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7537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B2D370-45EF-413B-B9BB-176BB74F2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jednání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37F05A-6D37-48C2-962F-919D1D19E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10468436" cy="40233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Stav implementace OP AMIF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Aktualizace harmonogramu výzev pro OP AMIF na rok 2023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Úprava kritérií přijatelnosti a formálních náležitostí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Plánované evaluační aktivity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Plnění základních </a:t>
            </a:r>
            <a:r>
              <a:rPr lang="cs-CZ" sz="2800"/>
              <a:t>horizontálních podmínek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986081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6FBEE2-7F04-446F-BDA3-B7213582B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„EX-post“ evaluace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5B8DFA-390F-47D6-B8C8-8463C10711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Podoba EPE bude upřesněna později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Povinnost vypracovat EPE OP AMIF vyplývá z Nařízení Evropského parlamentu a Rady (EU) 2021/1060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 Pokryje celé programové období včetně hodnocení dopadů programu a získaných zkušeností z MTE a EPE za období 14-20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Bude vypracována externími evaluátory vybranými veřejnou zakázkou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EPE bude zpracována do roku 2031</a:t>
            </a:r>
          </a:p>
        </p:txBody>
      </p:sp>
    </p:spTree>
    <p:extLst>
      <p:ext uri="{BB962C8B-B14F-4D97-AF65-F5344CB8AC3E}">
        <p14:creationId xmlns:p14="http://schemas.microsoft.com/office/powerpoint/2010/main" val="36500067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CE2AA5F-5504-4FE5-9E34-597998E41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Plnění základních horizontálních podmínek</a:t>
            </a:r>
          </a:p>
        </p:txBody>
      </p:sp>
    </p:spTree>
    <p:extLst>
      <p:ext uri="{BB962C8B-B14F-4D97-AF65-F5344CB8AC3E}">
        <p14:creationId xmlns:p14="http://schemas.microsoft.com/office/powerpoint/2010/main" val="16781458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BD9533-46D4-4C42-9490-8F25165CD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horizontální podmínky OP </a:t>
            </a:r>
            <a:r>
              <a:rPr lang="cs-CZ" dirty="0" err="1"/>
              <a:t>amif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40FE90-E974-4A8B-A9E3-15A5D6F5C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cs-CZ" sz="2000" b="1" dirty="0"/>
              <a:t>Účinné mechanismy monitorování trhu s veřejnými zakázkami („Veřejné zakázky“)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cs-CZ" sz="2000" b="1" dirty="0"/>
              <a:t>Účinné provádění a uplatňování Listiny základních práv.  („Listina“)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2000" b="1" dirty="0"/>
              <a:t>Provádění a uplatňování Úmluvy OSN o právech osob se zdravotním postižením v souladu s rozhodnutím Rady 2010/48/ES („Úmluva“)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2000" dirty="0"/>
              <a:t>Tyto podmínky byly ze strany EK při schvalování programů vyhodnoceny jako splněné.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2000" dirty="0"/>
              <a:t>Naplňování podmínek musí být zajištěno v průběhu celého programového období, je monitorováno ve spolupráci s MMR-NOK, gestorů podmínek a řídicích orgánů.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2000" dirty="0"/>
              <a:t>V souvislosti s naplňováním podmínek „Listina“ a „Úmluva“ byla zřízena pracovní skupina ÚV ČR a MPSV – sešla se již dvakrát a řešila konkrétní aspekty.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2000" dirty="0"/>
              <a:t>Řídicí orgán neobdržel v souvislosti s Listinou a Úmluvou žádné stížnosti.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1642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629A7D2-EBB4-45D6-A4B6-F15901A74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Stav implementace op </a:t>
            </a:r>
            <a:r>
              <a:rPr lang="cs-CZ" dirty="0" err="1"/>
              <a:t>amif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0955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B2D370-45EF-413B-B9BB-176BB74F2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37F05A-6D37-48C2-962F-919D1D19E9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Obecné informace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Rizika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Plánované změny programu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Vyhlášené výzvy OP AMIF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Statistické shrnutí OP AMIF (ke 30. 4. 2023)</a:t>
            </a:r>
          </a:p>
          <a:p>
            <a:pPr marL="0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177974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BE31A1-D14C-4CD6-9F54-EDF47D84E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Obecné informace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13272F-6EFE-4DFC-B524-44E37C4F7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Implementační proces je stále v začátcích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Ke 30. 4. 2023 bylo z OP AMIF vyhlášeno celkem </a:t>
            </a:r>
            <a:r>
              <a:rPr lang="cs-CZ" sz="2800" b="1" dirty="0"/>
              <a:t>9 výzev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b="1" dirty="0"/>
              <a:t> z toho 2 výzvy </a:t>
            </a:r>
            <a:r>
              <a:rPr lang="cs-CZ" sz="2800" dirty="0"/>
              <a:t>OP AMIF jsou s právními akty</a:t>
            </a:r>
          </a:p>
        </p:txBody>
      </p:sp>
    </p:spTree>
    <p:extLst>
      <p:ext uri="{BB962C8B-B14F-4D97-AF65-F5344CB8AC3E}">
        <p14:creationId xmlns:p14="http://schemas.microsoft.com/office/powerpoint/2010/main" val="2063075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BE31A1-D14C-4CD6-9F54-EDF47D84E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rizika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13272F-6EFE-4DFC-B524-44E37C4F7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084832"/>
            <a:ext cx="9720073" cy="4224528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Dosažení cílů OP AMIF je výrazně ohroženo snížením reálných finančních prostředků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Zásadní dopad posilující koruny vůči euru</a:t>
            </a:r>
          </a:p>
          <a:p>
            <a:pPr marL="541338" lvl="1" indent="-276225">
              <a:buFont typeface="Arial" panose="020B0604020202020204" pitchFamily="34" charset="0"/>
              <a:buChar char="•"/>
            </a:pPr>
            <a:r>
              <a:rPr lang="cs-CZ" sz="2400" dirty="0"/>
              <a:t>Alokace OP při nastavování cílů v březnu 2021: 1 723 000 000 CZK</a:t>
            </a:r>
          </a:p>
          <a:p>
            <a:pPr marL="541338" lvl="1" indent="-276225">
              <a:buFont typeface="Arial" panose="020B0604020202020204" pitchFamily="34" charset="0"/>
              <a:buChar char="•"/>
            </a:pPr>
            <a:r>
              <a:rPr lang="cs-CZ" sz="2400" dirty="0"/>
              <a:t>Alokace OP dle kurzu v dubnu 2023: 1 554 000 000 CZK</a:t>
            </a:r>
          </a:p>
          <a:p>
            <a:pPr marL="541338" lvl="1" indent="-276225">
              <a:buFont typeface="Arial" panose="020B0604020202020204" pitchFamily="34" charset="0"/>
              <a:buChar char="•"/>
            </a:pPr>
            <a:r>
              <a:rPr lang="cs-CZ" sz="2400" dirty="0"/>
              <a:t>=&gt; rozdíl cca 170 000 000 CZK jen na EU podílu, tj. celkem na aktivity rozdíl o téměř 220 000 000 CZK</a:t>
            </a:r>
          </a:p>
          <a:p>
            <a:pPr marL="367602" indent="-276225">
              <a:buFont typeface="Arial" panose="020B0604020202020204" pitchFamily="34" charset="0"/>
              <a:buChar char="•"/>
            </a:pPr>
            <a:r>
              <a:rPr lang="cs-CZ" sz="2800" dirty="0"/>
              <a:t>Druhým zásadním faktorem je míra inflace, která je již druhým rokem dvouciferná</a:t>
            </a:r>
          </a:p>
          <a:p>
            <a:pPr marL="367602" indent="-276225">
              <a:buFont typeface="Arial" panose="020B0604020202020204" pitchFamily="34" charset="0"/>
              <a:buChar char="•"/>
            </a:pPr>
            <a:r>
              <a:rPr lang="cs-CZ" sz="2800" dirty="0"/>
              <a:t>Po konzultaci s EK zatím nenavrhujeme změnu programu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087066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BE31A1-D14C-4CD6-9F54-EDF47D84E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Plánovaná změna programu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13272F-6EFE-4DFC-B524-44E37C4F7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084832"/>
            <a:ext cx="9720073" cy="4224528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Řídicí orgán navrhne technickou úpravu částek v tabulce č. 12 programu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Důvodem je zaokrouhlení částek tak, aby výsledná procenta byla celá čísla, což přispěje ke snazšímu vykazování a proplácení částek ze strany EK (k proplácení EU podílu dochází pomocí pevně stanoveného procenta, nikoli na základě skutečně vyplacených částek, jako doposud)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Zároveň dojde k opravě částky uvedené u Akcí dle přílohy IV u specifického cíle 2, kde dojde ke snížení národního spolufinancování o cca 50 000 EUR, částka byla vypočtena chybně a neodpovídá 90% zvýšenému kofinancování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Schválení </a:t>
            </a:r>
            <a:r>
              <a:rPr lang="cs-CZ" sz="2800" dirty="0" err="1"/>
              <a:t>MoV</a:t>
            </a:r>
            <a:r>
              <a:rPr lang="cs-CZ" sz="2800" dirty="0"/>
              <a:t> metodou per rollam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31997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13">
            <a:extLst>
              <a:ext uri="{FF2B5EF4-FFF2-40B4-BE49-F238E27FC236}">
                <a16:creationId xmlns:a16="http://schemas.microsoft.com/office/drawing/2014/main" id="{D25533AC-835E-44A4-A4C7-D9B6990FD9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5214117"/>
              </p:ext>
            </p:extLst>
          </p:nvPr>
        </p:nvGraphicFramePr>
        <p:xfrm>
          <a:off x="817486" y="621549"/>
          <a:ext cx="10557029" cy="58061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8589">
                  <a:extLst>
                    <a:ext uri="{9D8B030D-6E8A-4147-A177-3AD203B41FA5}">
                      <a16:colId xmlns:a16="http://schemas.microsoft.com/office/drawing/2014/main" val="1889378531"/>
                    </a:ext>
                  </a:extLst>
                </a:gridCol>
                <a:gridCol w="2728721">
                  <a:extLst>
                    <a:ext uri="{9D8B030D-6E8A-4147-A177-3AD203B41FA5}">
                      <a16:colId xmlns:a16="http://schemas.microsoft.com/office/drawing/2014/main" val="74051387"/>
                    </a:ext>
                  </a:extLst>
                </a:gridCol>
                <a:gridCol w="2025320">
                  <a:extLst>
                    <a:ext uri="{9D8B030D-6E8A-4147-A177-3AD203B41FA5}">
                      <a16:colId xmlns:a16="http://schemas.microsoft.com/office/drawing/2014/main" val="944975207"/>
                    </a:ext>
                  </a:extLst>
                </a:gridCol>
                <a:gridCol w="2025320">
                  <a:extLst>
                    <a:ext uri="{9D8B030D-6E8A-4147-A177-3AD203B41FA5}">
                      <a16:colId xmlns:a16="http://schemas.microsoft.com/office/drawing/2014/main" val="532174181"/>
                    </a:ext>
                  </a:extLst>
                </a:gridCol>
                <a:gridCol w="1243040">
                  <a:extLst>
                    <a:ext uri="{9D8B030D-6E8A-4147-A177-3AD203B41FA5}">
                      <a16:colId xmlns:a16="http://schemas.microsoft.com/office/drawing/2014/main" val="1770203158"/>
                    </a:ext>
                  </a:extLst>
                </a:gridCol>
                <a:gridCol w="1186039">
                  <a:extLst>
                    <a:ext uri="{9D8B030D-6E8A-4147-A177-3AD203B41FA5}">
                      <a16:colId xmlns:a16="http://schemas.microsoft.com/office/drawing/2014/main" val="615128193"/>
                    </a:ext>
                  </a:extLst>
                </a:gridCol>
              </a:tblGrid>
              <a:tr h="290248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Číslo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Název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Stav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Alokace CZK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Předložené projekty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Schválené projekty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802185"/>
                  </a:ext>
                </a:extLst>
              </a:tr>
              <a:tr h="493422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12_22_001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Provozní podpora – dobrovolné návraty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Vydán právní akt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145 000 000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7301175"/>
                  </a:ext>
                </a:extLst>
              </a:tr>
              <a:tr h="546734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12_22_002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Interkulturní pracovníci a poskytování informací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Vydán právní akt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283 000 000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6791019"/>
                  </a:ext>
                </a:extLst>
              </a:tr>
              <a:tr h="493422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12_22_003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Podpora nezletilých bez doprovodu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Věcné hodnocení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3 000 000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0680796"/>
                  </a:ext>
                </a:extLst>
              </a:tr>
              <a:tr h="339797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12_22_004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Pořízení čteček dokladů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Věcné hodnocení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9 000 000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2080611"/>
                  </a:ext>
                </a:extLst>
              </a:tr>
              <a:tr h="1102942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12_23_005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Výuka českého jazyka v centrech na podporu integrace cizinců Správy uprchlických zařízení Ministerstva vnitra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Věcné hodnocení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42 000 000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8112678"/>
                  </a:ext>
                </a:extLst>
              </a:tr>
              <a:tr h="493422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12_23_006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kern="1200" dirty="0">
                          <a:solidFill>
                            <a:schemeClr val="dk1"/>
                          </a:solidFill>
                          <a:effectLst/>
                        </a:rPr>
                        <a:t>Posílení zázemí pro realizaci návratové asistence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Věcné hodnocení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14 000 000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219610"/>
                  </a:ext>
                </a:extLst>
              </a:tr>
              <a:tr h="493422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12_23_007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Provozní podpora – soudní asistenti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Vyhlášená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28 000 000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5818088"/>
                  </a:ext>
                </a:extLst>
              </a:tr>
              <a:tr h="493422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12_23_008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Podpora provozu center na podporu integrace cizinců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Hodnocení přijatelnosti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130 000 000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7296069"/>
                  </a:ext>
                </a:extLst>
              </a:tr>
              <a:tr h="757214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12_23_009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Rozvoj zařízení pro zajištění cizinců a azylových zařízení Správy uprchlických zařízení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Vyhlášená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126 000 000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5105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2240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0C0C05-9F3F-4FCB-920A-6473DFCC3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Statistické shrnutí OP AMIF celkem</a:t>
            </a:r>
          </a:p>
        </p:txBody>
      </p:sp>
      <p:graphicFrame>
        <p:nvGraphicFramePr>
          <p:cNvPr id="9" name="Zástupný obsah 8">
            <a:extLst>
              <a:ext uri="{FF2B5EF4-FFF2-40B4-BE49-F238E27FC236}">
                <a16:creationId xmlns:a16="http://schemas.microsoft.com/office/drawing/2014/main" id="{2F90F0D2-667B-4D1D-B346-918DC08578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2903444"/>
              </p:ext>
            </p:extLst>
          </p:nvPr>
        </p:nvGraphicFramePr>
        <p:xfrm>
          <a:off x="1023938" y="2250059"/>
          <a:ext cx="9720262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98942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zentace1" id="{3D1BB360-5C56-4833-B239-326DE191A5B0}" vid="{228B3E99-7528-4561-B13E-A2D68FDAE2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Šablona</Template>
  <TotalTime>806</TotalTime>
  <Words>907</Words>
  <Application>Microsoft Office PowerPoint</Application>
  <PresentationFormat>Širokoúhlá obrazovka</PresentationFormat>
  <Paragraphs>140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8" baseType="lpstr">
      <vt:lpstr>Arial</vt:lpstr>
      <vt:lpstr>Symbol</vt:lpstr>
      <vt:lpstr>Tw Cen MT</vt:lpstr>
      <vt:lpstr>Tw Cen MT Condensed</vt:lpstr>
      <vt:lpstr>Wingdings 3</vt:lpstr>
      <vt:lpstr>Integrál</vt:lpstr>
      <vt:lpstr>Jednání monitorovacího výboru OP AMIF</vt:lpstr>
      <vt:lpstr>Program jednání</vt:lpstr>
      <vt:lpstr>Stav implementace op amif</vt:lpstr>
      <vt:lpstr>Obsah</vt:lpstr>
      <vt:lpstr>Obecné informace</vt:lpstr>
      <vt:lpstr>rizika</vt:lpstr>
      <vt:lpstr>Plánovaná změna programu</vt:lpstr>
      <vt:lpstr>Prezentace aplikace PowerPoint</vt:lpstr>
      <vt:lpstr>Statistické shrnutí OP AMIF celkem</vt:lpstr>
      <vt:lpstr>Specifický cíl 1 Azyl</vt:lpstr>
      <vt:lpstr>Specifický cíl 2 Integrace</vt:lpstr>
      <vt:lpstr>Specifický cíl 3 Návraty</vt:lpstr>
      <vt:lpstr>Aktualizace harmonogramu výzev pro OP AMIF na rok 2023</vt:lpstr>
      <vt:lpstr>Stav finančních prostředků výhled konec roku</vt:lpstr>
      <vt:lpstr>Úprava kritérií přijatelnosti  a formálních náležitostí</vt:lpstr>
      <vt:lpstr>Úprava kritérií</vt:lpstr>
      <vt:lpstr>Plánované evaluační aktivity</vt:lpstr>
      <vt:lpstr>Evaluační plán</vt:lpstr>
      <vt:lpstr>„Mid-term“ evaluace</vt:lpstr>
      <vt:lpstr>„EX-post“ evaluace</vt:lpstr>
      <vt:lpstr>Plnění základních horizontálních podmínek</vt:lpstr>
      <vt:lpstr>Základní horizontální podmínky OP amif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POSPÍŠIL Ondřej, Mgr.</dc:creator>
  <cp:lastModifiedBy>POSPÍŠIL Ondřej, Mgr.</cp:lastModifiedBy>
  <cp:revision>97</cp:revision>
  <dcterms:created xsi:type="dcterms:W3CDTF">2023-05-15T09:03:21Z</dcterms:created>
  <dcterms:modified xsi:type="dcterms:W3CDTF">2023-05-24T13:30:23Z</dcterms:modified>
</cp:coreProperties>
</file>