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1"/>
  </p:sldMasterIdLst>
  <p:sldIdLst>
    <p:sldId id="256" r:id="rId2"/>
    <p:sldId id="281" r:id="rId3"/>
    <p:sldId id="282" r:id="rId4"/>
    <p:sldId id="283" r:id="rId5"/>
    <p:sldId id="279" r:id="rId6"/>
    <p:sldId id="257" r:id="rId7"/>
    <p:sldId id="258" r:id="rId8"/>
    <p:sldId id="284" r:id="rId9"/>
    <p:sldId id="285" r:id="rId10"/>
    <p:sldId id="277" r:id="rId11"/>
    <p:sldId id="278" r:id="rId12"/>
    <p:sldId id="264" r:id="rId13"/>
    <p:sldId id="261" r:id="rId14"/>
    <p:sldId id="262" r:id="rId15"/>
    <p:sldId id="263" r:id="rId16"/>
    <p:sldId id="267" r:id="rId17"/>
    <p:sldId id="265" r:id="rId18"/>
    <p:sldId id="266" r:id="rId19"/>
    <p:sldId id="286" r:id="rId20"/>
    <p:sldId id="276" r:id="rId21"/>
    <p:sldId id="288" r:id="rId22"/>
    <p:sldId id="289" r:id="rId23"/>
    <p:sldId id="280" r:id="rId24"/>
    <p:sldId id="274" r:id="rId25"/>
    <p:sldId id="268" r:id="rId26"/>
    <p:sldId id="269" r:id="rId27"/>
    <p:sldId id="270" r:id="rId28"/>
    <p:sldId id="290" r:id="rId29"/>
    <p:sldId id="291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265289557009881"/>
          <c:y val="3.6361421673119593E-2"/>
          <c:w val="0.80297506384087192"/>
          <c:h val="0.801777153546414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Alokace celkem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Specifické cíle dohormady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775157021.53999996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C8-4BC8-8D2E-F7D3F20419D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celkem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</c:f>
              <c:strCache>
                <c:ptCount val="1"/>
                <c:pt idx="0">
                  <c:v>Specifické cíle dohormady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220140000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C8-4BC8-8D2E-F7D3F20419D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celkem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Specifické cíle dohormady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164204866.53999999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C8-4BC8-8D2E-F7D3F20419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9708287"/>
        <c:axId val="1039709119"/>
      </c:barChart>
      <c:catAx>
        <c:axId val="1039708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39709119"/>
        <c:crossesAt val="0"/>
        <c:auto val="1"/>
        <c:lblAlgn val="ctr"/>
        <c:lblOffset val="100"/>
        <c:noMultiLvlLbl val="0"/>
      </c:catAx>
      <c:valAx>
        <c:axId val="1039709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9.1458440112005216E-3"/>
              <c:y val="0.342680148406863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397082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80783234032167"/>
          <c:y val="2.6890229881485806E-2"/>
          <c:w val="0.8401921676596783"/>
          <c:h val="0.70935398268586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Celková alokace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1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88029553.409999996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75-4DD9-B2D2-5185E07DA207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1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75-4DD9-B2D2-5185E07DA207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1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75-4DD9-B2D2-5185E07DA2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6300719"/>
        <c:axId val="1266310703"/>
      </c:barChart>
      <c:catAx>
        <c:axId val="12663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10703"/>
        <c:crosses val="autoZero"/>
        <c:auto val="1"/>
        <c:lblAlgn val="ctr"/>
        <c:lblOffset val="100"/>
        <c:noMultiLvlLbl val="0"/>
      </c:catAx>
      <c:valAx>
        <c:axId val="1266310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7.2055670927388569E-3"/>
              <c:y val="0.283840182960555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0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72747977369337"/>
          <c:y val="3.3204357742574998E-2"/>
          <c:w val="0.83627252022630671"/>
          <c:h val="0.70935398268586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Celková alokace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2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161292421.44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35-4CFF-9792-D00B6022168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2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165000000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35-4CFF-9792-D00B6022168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2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164204866.53999999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35-4CFF-9792-D00B60221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6300719"/>
        <c:axId val="1266310703"/>
      </c:barChart>
      <c:catAx>
        <c:axId val="12663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10703"/>
        <c:crosses val="autoZero"/>
        <c:auto val="1"/>
        <c:lblAlgn val="ctr"/>
        <c:lblOffset val="100"/>
        <c:noMultiLvlLbl val="0"/>
      </c:catAx>
      <c:valAx>
        <c:axId val="126631070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5.8990179482816419E-3"/>
              <c:y val="0.290154310821644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0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8078323403217"/>
          <c:y val="2.6890229881485806E-2"/>
          <c:w val="0.8401921676596783"/>
          <c:h val="0.70935398268586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Celková alokace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3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525835046.69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2A-442C-948A-BE9E5503BFAB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3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55140000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2A-442C-948A-BE9E5503BFAB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3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2A-442C-948A-BE9E5503BF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6300719"/>
        <c:axId val="1266310703"/>
      </c:barChart>
      <c:catAx>
        <c:axId val="12663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10703"/>
        <c:crosses val="autoZero"/>
        <c:auto val="1"/>
        <c:lblAlgn val="ctr"/>
        <c:lblOffset val="100"/>
        <c:noMultiLvlLbl val="0"/>
      </c:catAx>
      <c:valAx>
        <c:axId val="1266310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4.5924688038244225E-3"/>
              <c:y val="0.283840182960555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0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958740412552664"/>
          <c:y val="3.6361421673119593E-2"/>
          <c:w val="0.81604055528544384"/>
          <c:h val="0.801777153546414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Alokace celkem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_ ;\-#,##0.00\ 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Specifické cíle dohromady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671302911.40999997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AC-487D-929F-76805D2AB4B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celkem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8AC-487D-929F-76805D2AB4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Specifické cíle dohromady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231350000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AC-487D-929F-76805D2AB4B6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celkem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Specifické cíle dohromady</c:v>
                </c:pt>
              </c:strCache>
            </c:strRef>
          </c:cat>
          <c:val>
            <c:numRef>
              <c:f>List1!$D$2</c:f>
              <c:numCache>
                <c:formatCode>General</c:formatCode>
                <c:ptCount val="1"/>
                <c:pt idx="0">
                  <c:v>200000000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AC-487D-929F-76805D2AB4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2108959"/>
        <c:axId val="1032109375"/>
      </c:barChart>
      <c:catAx>
        <c:axId val="10321089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32109375"/>
        <c:crosses val="autoZero"/>
        <c:auto val="1"/>
        <c:lblAlgn val="ctr"/>
        <c:lblOffset val="100"/>
        <c:noMultiLvlLbl val="0"/>
      </c:catAx>
      <c:valAx>
        <c:axId val="10321093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7.839294866743304E-3"/>
              <c:y val="0.33952308447631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3210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95367635152223"/>
          <c:y val="2.6890229881485806E-2"/>
          <c:w val="0.83104632364847786"/>
          <c:h val="0.70935398268586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Celková alokace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1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355908959.94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4D-4C53-91B7-491A6DDD4F07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1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123850000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44D-4C53-91B7-491A6DDD4F07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1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100000000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4D-4C53-91B7-491A6DDD4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6300719"/>
        <c:axId val="1266310703"/>
      </c:barChart>
      <c:catAx>
        <c:axId val="12663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10703"/>
        <c:crosses val="autoZero"/>
        <c:auto val="1"/>
        <c:lblAlgn val="ctr"/>
        <c:lblOffset val="100"/>
        <c:noMultiLvlLbl val="0"/>
      </c:catAx>
      <c:valAx>
        <c:axId val="1266310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3.2859196593672071E-3"/>
              <c:y val="0.283840182960555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0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40606950717994"/>
          <c:y val="2.6890229881485806E-2"/>
          <c:w val="0.82059393049282003"/>
          <c:h val="0.70935398268586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Celková alokace CZK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2</c:v>
                </c:pt>
              </c:strCache>
            </c:strRef>
          </c:cat>
          <c:val>
            <c:numRef>
              <c:f>List1!$B$2</c:f>
              <c:numCache>
                <c:formatCode>#,##0.00</c:formatCode>
                <c:ptCount val="1"/>
                <c:pt idx="0">
                  <c:v>315393951.47000003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82-4540-A3CA-D247FF1FCA8C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Ve vyhlášených výzvách CZK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2</c:v>
                </c:pt>
              </c:strCache>
            </c:strRef>
          </c:cat>
          <c:val>
            <c:numRef>
              <c:f>List1!$C$2</c:f>
              <c:numCache>
                <c:formatCode>#,##0.00</c:formatCode>
                <c:ptCount val="1"/>
                <c:pt idx="0">
                  <c:v>107500000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82-4540-A3CA-D247FF1FCA8C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 právních aktech CZK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</c:f>
              <c:strCache>
                <c:ptCount val="1"/>
                <c:pt idx="0">
                  <c:v>Specifický cíl 2</c:v>
                </c:pt>
              </c:strCache>
            </c:strRef>
          </c:cat>
          <c:val>
            <c:numRef>
              <c:f>List1!$D$2</c:f>
              <c:numCache>
                <c:formatCode>#,##0.00</c:formatCode>
                <c:ptCount val="1"/>
                <c:pt idx="0">
                  <c:v>100000000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82-4540-A3CA-D247FF1FCA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6300719"/>
        <c:axId val="1266310703"/>
      </c:barChart>
      <c:catAx>
        <c:axId val="1266300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10703"/>
        <c:crosses val="autoZero"/>
        <c:auto val="1"/>
        <c:lblAlgn val="ctr"/>
        <c:lblOffset val="100"/>
        <c:noMultiLvlLbl val="0"/>
      </c:catAx>
      <c:valAx>
        <c:axId val="1266310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dirty="0"/>
                  <a:t>EU podíl</a:t>
                </a:r>
              </a:p>
            </c:rich>
          </c:tx>
          <c:layout>
            <c:manualLayout>
              <c:xMode val="edge"/>
              <c:yMode val="edge"/>
              <c:x val="8.5121162371960737E-3"/>
              <c:y val="0.283840182960555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6630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Podíl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4AD-4E75-B185-2355FE3A3F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4AD-4E75-B185-2355FE3A3F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D-4E75-B185-2355FE3A3FCC}"/>
              </c:ext>
            </c:extLst>
          </c:dPt>
          <c:dLbls>
            <c:dLbl>
              <c:idx val="0"/>
              <c:layout>
                <c:manualLayout>
                  <c:x val="-0.11888456176044787"/>
                  <c:y val="2.3452266376001576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4AD-4E75-B185-2355FE3A3FCC}"/>
                </c:ext>
              </c:extLst>
            </c:dLbl>
            <c:dLbl>
              <c:idx val="1"/>
              <c:layout>
                <c:manualLayout>
                  <c:x val="5.7128692050840778E-2"/>
                  <c:y val="-0.21650576584539186"/>
                </c:manualLayout>
              </c:layout>
              <c:tx>
                <c:rich>
                  <a:bodyPr/>
                  <a:lstStyle/>
                  <a:p>
                    <a:fld id="{A84BA17E-78D9-4113-AC48-9CDC4C5707C9}" type="VALUE">
                      <a:rPr lang="en-US" sz="300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4AD-4E75-B185-2355FE3A3FCC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103A1BC-2984-40E2-BA10-918CF26D629B}" type="VALUE">
                      <a:rPr lang="en-US" sz="3000"/>
                      <a:pPr>
                        <a:defRPr/>
                      </a:pPr>
                      <a:t>[HODNOTA]</a:t>
                    </a:fld>
                    <a:endParaRPr lang="cs-CZ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400020905194948E-2"/>
                      <c:h val="0.1084035194182575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AD-4E75-B185-2355FE3A3FC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Ve výzvách nyní</c:v>
                </c:pt>
                <c:pt idx="1">
                  <c:v>Ve výzvách do konce roku</c:v>
                </c:pt>
                <c:pt idx="2">
                  <c:v>Zbývá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0.28999999999999998</c:v>
                </c:pt>
                <c:pt idx="1">
                  <c:v>0.59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AD-4E75-B185-2355FE3A3F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50831927993949"/>
          <c:y val="0.85572201800938219"/>
          <c:w val="0.4898336144012102"/>
          <c:h val="0.138823716862655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Podíl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4AD-4E75-B185-2355FE3A3F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4AD-4E75-B185-2355FE3A3F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D-4E75-B185-2355FE3A3FCC}"/>
              </c:ext>
            </c:extLst>
          </c:dPt>
          <c:dLbls>
            <c:dLbl>
              <c:idx val="0"/>
              <c:layout>
                <c:manualLayout>
                  <c:x val="-0.11888456176044787"/>
                  <c:y val="2.3452266376001576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4AD-4E75-B185-2355FE3A3FCC}"/>
                </c:ext>
              </c:extLst>
            </c:dLbl>
            <c:dLbl>
              <c:idx val="1"/>
              <c:layout>
                <c:manualLayout>
                  <c:x val="5.7128692050840778E-2"/>
                  <c:y val="-0.21650576584539186"/>
                </c:manualLayout>
              </c:layout>
              <c:tx>
                <c:rich>
                  <a:bodyPr/>
                  <a:lstStyle/>
                  <a:p>
                    <a:fld id="{A84BA17E-78D9-4113-AC48-9CDC4C5707C9}" type="VALUE">
                      <a:rPr lang="en-US" sz="3000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4AD-4E75-B185-2355FE3A3FCC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103A1BC-2984-40E2-BA10-918CF26D629B}" type="VALUE">
                      <a:rPr lang="en-US" sz="3000"/>
                      <a:pPr>
                        <a:defRPr/>
                      </a:pPr>
                      <a:t>[HODNOTA]</a:t>
                    </a:fld>
                    <a:endParaRPr lang="cs-CZ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400020905194948E-2"/>
                      <c:h val="0.1084035194182575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AD-4E75-B185-2355FE3A3FCC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Ve výzvách nyní</c:v>
                </c:pt>
                <c:pt idx="1">
                  <c:v>Ve výzvách do konce roku</c:v>
                </c:pt>
                <c:pt idx="2">
                  <c:v>Zbývá</c:v>
                </c:pt>
              </c:strCache>
            </c:strRef>
          </c:cat>
          <c:val>
            <c:numRef>
              <c:f>List1!$B$2:$B$4</c:f>
              <c:numCache>
                <c:formatCode>General</c:formatCode>
                <c:ptCount val="3"/>
                <c:pt idx="0">
                  <c:v>0.34</c:v>
                </c:pt>
                <c:pt idx="1">
                  <c:v>0.35</c:v>
                </c:pt>
                <c:pt idx="2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AD-4E75-B185-2355FE3A3F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50831927993949"/>
          <c:y val="0.85572201800938219"/>
          <c:w val="0.4898336144012102"/>
          <c:h val="0.138823716862655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snímek">
    <p:bg>
      <p:bgPr>
        <a:gradFill flip="none" rotWithShape="1">
          <a:gsLst>
            <a:gs pos="4000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59414">
              <a:srgbClr val="C5EAF8"/>
            </a:gs>
            <a:gs pos="24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23669"/>
            <a:ext cx="7772400" cy="1463040"/>
          </a:xfrm>
        </p:spPr>
        <p:txBody>
          <a:bodyPr anchor="ctr">
            <a:normAutofit/>
          </a:bodyPr>
          <a:lstStyle>
            <a:lvl1pPr algn="ctr">
              <a:defRPr sz="5000" b="1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pic>
        <p:nvPicPr>
          <p:cNvPr id="14" name="Obrázek 13" descr="Spolufinancováno Evropskou unií Barevné RGB">
            <a:extLst>
              <a:ext uri="{FF2B5EF4-FFF2-40B4-BE49-F238E27FC236}">
                <a16:creationId xmlns:a16="http://schemas.microsoft.com/office/drawing/2014/main" id="{15EB84D1-1233-490F-9580-B35894501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67" y="5175768"/>
            <a:ext cx="3237771" cy="828000"/>
          </a:xfrm>
          <a:prstGeom prst="rect">
            <a:avLst/>
          </a:prstGeom>
          <a:noFill/>
        </p:spPr>
      </p:pic>
      <p:pic>
        <p:nvPicPr>
          <p:cNvPr id="15" name="obrázek 2" descr="logo_cmyk">
            <a:extLst>
              <a:ext uri="{FF2B5EF4-FFF2-40B4-BE49-F238E27FC236}">
                <a16:creationId xmlns:a16="http://schemas.microsoft.com/office/drawing/2014/main" id="{9A54A961-63E1-4018-9275-B79710A928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054" y="5175768"/>
            <a:ext cx="3236400" cy="828000"/>
          </a:xfrm>
          <a:prstGeom prst="rect">
            <a:avLst/>
          </a:prstGeom>
          <a:noFill/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84D2A87-A43F-4688-8A38-6D07E46BE9F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577" y="5175768"/>
            <a:ext cx="3236400" cy="828000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F766B68-5EEA-4BC4-8D54-7A26639619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448587" y="401573"/>
            <a:ext cx="3743413" cy="1362869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6449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29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993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A1CEDD-BD24-4F33-B5C4-A6AAF2632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5E05848-7771-439E-B946-C86389BB0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628B7C-74FD-4993-ACB1-CCC589E0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69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4BC20D-E166-4F82-8D0D-F93C174EC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052B891-8551-4275-985D-85037687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AA9A592-7E5D-4DEC-BAF8-335AA1B3D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17B52D-0F99-43C8-92EC-63BEBADEE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4918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368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bg>
      <p:bgPr>
        <a:gradFill>
          <a:gsLst>
            <a:gs pos="76000">
              <a:srgbClr val="99DAF3"/>
            </a:gs>
            <a:gs pos="31000">
              <a:schemeClr val="bg1"/>
            </a:gs>
            <a:gs pos="86000">
              <a:schemeClr val="bg1"/>
            </a:gs>
            <a:gs pos="0">
              <a:srgbClr val="C5EAF8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964" y="2172947"/>
            <a:ext cx="9720072" cy="1499616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61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330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150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711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57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0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4823E6F2-8D39-4B4B-A52A-F27A811DD32E}" type="datetimeFigureOut">
              <a:rPr lang="cs-CZ" smtClean="0"/>
              <a:t>24.05.2023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723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  <a:noFill/>
          <a:ln w="79375"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8E32D0A-4D4F-4403-B2D6-71CE2081D67B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Spolufinancováno Evropskou unií Barevné RGB">
            <a:extLst>
              <a:ext uri="{FF2B5EF4-FFF2-40B4-BE49-F238E27FC236}">
                <a16:creationId xmlns:a16="http://schemas.microsoft.com/office/drawing/2014/main" id="{9D9E8235-8142-4644-ADCA-65FA67EBB5CD}"/>
              </a:ext>
            </a:extLst>
          </p:cNvPr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4185"/>
            <a:ext cx="2119745" cy="545465"/>
          </a:xfrm>
          <a:prstGeom prst="rect">
            <a:avLst/>
          </a:prstGeom>
          <a:noFill/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8BF7875C-5FF4-4873-918D-64847F3F482E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45" y="19008"/>
            <a:ext cx="2120400" cy="547200"/>
          </a:xfrm>
          <a:prstGeom prst="rect">
            <a:avLst/>
          </a:prstGeom>
        </p:spPr>
      </p:pic>
      <p:sp>
        <p:nvSpPr>
          <p:cNvPr id="13" name="Rovnoramenný trojúhelník 12">
            <a:extLst>
              <a:ext uri="{FF2B5EF4-FFF2-40B4-BE49-F238E27FC236}">
                <a16:creationId xmlns:a16="http://schemas.microsoft.com/office/drawing/2014/main" id="{0E796D04-9AA2-4EAF-B013-D553936041CE}"/>
              </a:ext>
            </a:extLst>
          </p:cNvPr>
          <p:cNvSpPr/>
          <p:nvPr/>
        </p:nvSpPr>
        <p:spPr>
          <a:xfrm rot="2250293">
            <a:off x="11167173" y="-135020"/>
            <a:ext cx="1400823" cy="791215"/>
          </a:xfrm>
          <a:custGeom>
            <a:avLst/>
            <a:gdLst>
              <a:gd name="connsiteX0" fmla="*/ 0 w 861753"/>
              <a:gd name="connsiteY0" fmla="*/ 864524 h 864524"/>
              <a:gd name="connsiteX1" fmla="*/ 430877 w 861753"/>
              <a:gd name="connsiteY1" fmla="*/ 0 h 864524"/>
              <a:gd name="connsiteX2" fmla="*/ 861753 w 861753"/>
              <a:gd name="connsiteY2" fmla="*/ 864524 h 864524"/>
              <a:gd name="connsiteX3" fmla="*/ 0 w 861753"/>
              <a:gd name="connsiteY3" fmla="*/ 864524 h 864524"/>
              <a:gd name="connsiteX0" fmla="*/ 0 w 1237033"/>
              <a:gd name="connsiteY0" fmla="*/ 607647 h 864524"/>
              <a:gd name="connsiteX1" fmla="*/ 806157 w 1237033"/>
              <a:gd name="connsiteY1" fmla="*/ 0 h 864524"/>
              <a:gd name="connsiteX2" fmla="*/ 1237033 w 1237033"/>
              <a:gd name="connsiteY2" fmla="*/ 864524 h 864524"/>
              <a:gd name="connsiteX3" fmla="*/ 0 w 1237033"/>
              <a:gd name="connsiteY3" fmla="*/ 607647 h 864524"/>
              <a:gd name="connsiteX0" fmla="*/ 0 w 1400823"/>
              <a:gd name="connsiteY0" fmla="*/ 607647 h 791215"/>
              <a:gd name="connsiteX1" fmla="*/ 806157 w 1400823"/>
              <a:gd name="connsiteY1" fmla="*/ 0 h 791215"/>
              <a:gd name="connsiteX2" fmla="*/ 1400823 w 1400823"/>
              <a:gd name="connsiteY2" fmla="*/ 791215 h 791215"/>
              <a:gd name="connsiteX3" fmla="*/ 0 w 1400823"/>
              <a:gd name="connsiteY3" fmla="*/ 607647 h 79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0823" h="791215">
                <a:moveTo>
                  <a:pt x="0" y="607647"/>
                </a:moveTo>
                <a:lnTo>
                  <a:pt x="806157" y="0"/>
                </a:lnTo>
                <a:lnTo>
                  <a:pt x="1400823" y="791215"/>
                </a:lnTo>
                <a:lnTo>
                  <a:pt x="0" y="607647"/>
                </a:lnTo>
                <a:close/>
              </a:path>
            </a:pathLst>
          </a:custGeom>
          <a:gradFill flip="none" rotWithShape="1">
            <a:gsLst>
              <a:gs pos="88000">
                <a:srgbClr val="FFFFFF">
                  <a:alpha val="0"/>
                </a:srgbClr>
              </a:gs>
              <a:gs pos="0">
                <a:srgbClr val="FFFFFF">
                  <a:alpha val="0"/>
                </a:srgbClr>
              </a:gs>
              <a:gs pos="15000">
                <a:schemeClr val="accent1">
                  <a:lumMod val="45000"/>
                  <a:lumOff val="55000"/>
                </a:schemeClr>
              </a:gs>
              <a:gs pos="42000">
                <a:schemeClr val="accent1">
                  <a:lumMod val="30000"/>
                  <a:lumOff val="70000"/>
                </a:schemeClr>
              </a:gs>
            </a:gsLst>
            <a:lin ang="18900000" scaled="1"/>
            <a:tileRect/>
          </a:gra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28E0AAD2-683B-409D-A241-B0180A624447}"/>
              </a:ext>
            </a:extLst>
          </p:cNvPr>
          <p:cNvSpPr/>
          <p:nvPr/>
        </p:nvSpPr>
        <p:spPr>
          <a:xfrm>
            <a:off x="-712124" y="6290353"/>
            <a:ext cx="12192000" cy="585215"/>
          </a:xfrm>
          <a:prstGeom prst="rect">
            <a:avLst/>
          </a:prstGeom>
          <a:gradFill>
            <a:gsLst>
              <a:gs pos="86000">
                <a:srgbClr val="FFFFFF">
                  <a:alpha val="0"/>
                </a:srgbClr>
              </a:gs>
              <a:gs pos="14000">
                <a:srgbClr val="FFFFFF">
                  <a:alpha val="0"/>
                </a:srgbClr>
              </a:gs>
              <a:gs pos="48000">
                <a:schemeClr val="accent1">
                  <a:lumMod val="45000"/>
                  <a:lumOff val="55000"/>
                </a:schemeClr>
              </a:gs>
              <a:gs pos="62000">
                <a:schemeClr val="accent1">
                  <a:lumMod val="30000"/>
                  <a:lumOff val="70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175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u="none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9C60C7-949B-44E0-81B5-E06F6BA8AD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Jednání monitorovacího výboru OP </a:t>
            </a:r>
            <a:r>
              <a:rPr lang="cs-CZ" dirty="0" err="1"/>
              <a:t>FVb</a:t>
            </a:r>
            <a:r>
              <a:rPr lang="cs-CZ" dirty="0"/>
              <a:t> a OP NSHV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0C3DE4C-17A7-4CCD-9E40-B35D2E17570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101585" y="401573"/>
            <a:ext cx="4090416" cy="1362869"/>
          </a:xfrm>
        </p:spPr>
        <p:txBody>
          <a:bodyPr>
            <a:normAutofit/>
          </a:bodyPr>
          <a:lstStyle/>
          <a:p>
            <a:r>
              <a:rPr lang="cs-CZ" sz="2400" dirty="0"/>
              <a:t>David Votava, Ondřej Houda</a:t>
            </a:r>
          </a:p>
          <a:p>
            <a:r>
              <a:rPr lang="cs-CZ" sz="2400" dirty="0"/>
              <a:t>25. 5. 2023</a:t>
            </a:r>
          </a:p>
        </p:txBody>
      </p:sp>
    </p:spTree>
    <p:extLst>
      <p:ext uri="{BB962C8B-B14F-4D97-AF65-F5344CB8AC3E}">
        <p14:creationId xmlns:p14="http://schemas.microsoft.com/office/powerpoint/2010/main" val="269253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8D70B7A5-224D-4A80-B82E-225580E1DB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568395"/>
              </p:ext>
            </p:extLst>
          </p:nvPr>
        </p:nvGraphicFramePr>
        <p:xfrm>
          <a:off x="1228171" y="2304289"/>
          <a:ext cx="9735658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809">
                  <a:extLst>
                    <a:ext uri="{9D8B030D-6E8A-4147-A177-3AD203B41FA5}">
                      <a16:colId xmlns:a16="http://schemas.microsoft.com/office/drawing/2014/main" val="3701752999"/>
                    </a:ext>
                  </a:extLst>
                </a:gridCol>
                <a:gridCol w="1750809">
                  <a:extLst>
                    <a:ext uri="{9D8B030D-6E8A-4147-A177-3AD203B41FA5}">
                      <a16:colId xmlns:a16="http://schemas.microsoft.com/office/drawing/2014/main" val="3214496864"/>
                    </a:ext>
                  </a:extLst>
                </a:gridCol>
                <a:gridCol w="1750809">
                  <a:extLst>
                    <a:ext uri="{9D8B030D-6E8A-4147-A177-3AD203B41FA5}">
                      <a16:colId xmlns:a16="http://schemas.microsoft.com/office/drawing/2014/main" val="3986403956"/>
                    </a:ext>
                  </a:extLst>
                </a:gridCol>
                <a:gridCol w="1750809">
                  <a:extLst>
                    <a:ext uri="{9D8B030D-6E8A-4147-A177-3AD203B41FA5}">
                      <a16:colId xmlns:a16="http://schemas.microsoft.com/office/drawing/2014/main" val="1489325459"/>
                    </a:ext>
                  </a:extLst>
                </a:gridCol>
                <a:gridCol w="1371160">
                  <a:extLst>
                    <a:ext uri="{9D8B030D-6E8A-4147-A177-3AD203B41FA5}">
                      <a16:colId xmlns:a16="http://schemas.microsoft.com/office/drawing/2014/main" val="3199741070"/>
                    </a:ext>
                  </a:extLst>
                </a:gridCol>
                <a:gridCol w="1361262">
                  <a:extLst>
                    <a:ext uri="{9D8B030D-6E8A-4147-A177-3AD203B41FA5}">
                      <a16:colId xmlns:a16="http://schemas.microsoft.com/office/drawing/2014/main" val="35198165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Číslo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Název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Stav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Alokace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Předložené projekty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Schválené projekty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1542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13_22_001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Provozní podpora – Rozvoj zahraniční spolupráce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Vydán právní akt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165 000 000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183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13_23_002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Vytěžování dat z veřejných zdrojů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Hodnocení přijatelnosti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73 520 000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1090520"/>
                  </a:ext>
                </a:extLst>
              </a:tr>
            </a:tbl>
          </a:graphicData>
        </a:graphic>
      </p:graphicFrame>
      <p:sp>
        <p:nvSpPr>
          <p:cNvPr id="4" name="Nadpis 3">
            <a:extLst>
              <a:ext uri="{FF2B5EF4-FFF2-40B4-BE49-F238E27FC236}">
                <a16:creationId xmlns:a16="http://schemas.microsoft.com/office/drawing/2014/main" id="{72F09E0E-6E5F-4AED-B523-74EFB0CE8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 FVB</a:t>
            </a:r>
          </a:p>
        </p:txBody>
      </p:sp>
    </p:spTree>
    <p:extLst>
      <p:ext uri="{BB962C8B-B14F-4D97-AF65-F5344CB8AC3E}">
        <p14:creationId xmlns:p14="http://schemas.microsoft.com/office/powerpoint/2010/main" val="1207424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A29A7E6-B3A7-468D-BE17-9F308A9B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 NSHV</a:t>
            </a:r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8949DC3A-A326-4F9B-8557-7B76416A15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3711733"/>
              </p:ext>
            </p:extLst>
          </p:nvPr>
        </p:nvGraphicFramePr>
        <p:xfrm>
          <a:off x="736862" y="1809946"/>
          <a:ext cx="10718276" cy="4181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4455">
                  <a:extLst>
                    <a:ext uri="{9D8B030D-6E8A-4147-A177-3AD203B41FA5}">
                      <a16:colId xmlns:a16="http://schemas.microsoft.com/office/drawing/2014/main" val="2056492147"/>
                    </a:ext>
                  </a:extLst>
                </a:gridCol>
                <a:gridCol w="1924455">
                  <a:extLst>
                    <a:ext uri="{9D8B030D-6E8A-4147-A177-3AD203B41FA5}">
                      <a16:colId xmlns:a16="http://schemas.microsoft.com/office/drawing/2014/main" val="3850650499"/>
                    </a:ext>
                  </a:extLst>
                </a:gridCol>
                <a:gridCol w="1924455">
                  <a:extLst>
                    <a:ext uri="{9D8B030D-6E8A-4147-A177-3AD203B41FA5}">
                      <a16:colId xmlns:a16="http://schemas.microsoft.com/office/drawing/2014/main" val="3481854872"/>
                    </a:ext>
                  </a:extLst>
                </a:gridCol>
                <a:gridCol w="1924455">
                  <a:extLst>
                    <a:ext uri="{9D8B030D-6E8A-4147-A177-3AD203B41FA5}">
                      <a16:colId xmlns:a16="http://schemas.microsoft.com/office/drawing/2014/main" val="2348029397"/>
                    </a:ext>
                  </a:extLst>
                </a:gridCol>
                <a:gridCol w="1494710">
                  <a:extLst>
                    <a:ext uri="{9D8B030D-6E8A-4147-A177-3AD203B41FA5}">
                      <a16:colId xmlns:a16="http://schemas.microsoft.com/office/drawing/2014/main" val="3911084506"/>
                    </a:ext>
                  </a:extLst>
                </a:gridCol>
                <a:gridCol w="1525746">
                  <a:extLst>
                    <a:ext uri="{9D8B030D-6E8A-4147-A177-3AD203B41FA5}">
                      <a16:colId xmlns:a16="http://schemas.microsoft.com/office/drawing/2014/main" val="2449062179"/>
                    </a:ext>
                  </a:extLst>
                </a:gridCol>
              </a:tblGrid>
              <a:tr h="624306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Číslo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Název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Stav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Alokace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Předložené projekty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Schválené projekty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616112"/>
                  </a:ext>
                </a:extLst>
              </a:tr>
              <a:tr h="891866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14_22_001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Provozní podpora – Schengenský informační systém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Vydán právní akt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100 000 000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4902745"/>
                  </a:ext>
                </a:extLst>
              </a:tr>
              <a:tr h="891866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14_22_002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Provozní podpora – Vízový informační systém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Vydán právní akt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100 000 000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545583"/>
                  </a:ext>
                </a:extLst>
              </a:tr>
              <a:tr h="1159426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14_23_003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Specifická akce – Podpora interoperability v rámci NSHV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Vyhlášená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26 500 000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5038373"/>
                  </a:ext>
                </a:extLst>
              </a:tr>
              <a:tr h="523769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14_23_004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Konzulární školení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Vyhlášená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2076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71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17E680-8205-4247-AA4B-5ED37E3CD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Statistické shrnutí Op </a:t>
            </a:r>
            <a:r>
              <a:rPr lang="cs-CZ" dirty="0" err="1"/>
              <a:t>fvb</a:t>
            </a:r>
            <a:r>
              <a:rPr lang="cs-CZ" dirty="0"/>
              <a:t> celkem</a:t>
            </a:r>
          </a:p>
        </p:txBody>
      </p:sp>
      <p:graphicFrame>
        <p:nvGraphicFramePr>
          <p:cNvPr id="4" name="Zástupný obsah 8">
            <a:extLst>
              <a:ext uri="{FF2B5EF4-FFF2-40B4-BE49-F238E27FC236}">
                <a16:creationId xmlns:a16="http://schemas.microsoft.com/office/drawing/2014/main" id="{37E44318-38A6-4878-A08D-7C7098DB7F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8005626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4939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1C3A61-1662-41E4-A496-D29BF0B1A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Specifický cíl 1 Výměna informací</a:t>
            </a:r>
          </a:p>
        </p:txBody>
      </p:sp>
      <p:graphicFrame>
        <p:nvGraphicFramePr>
          <p:cNvPr id="9" name="Zástupný obsah 10">
            <a:extLst>
              <a:ext uri="{FF2B5EF4-FFF2-40B4-BE49-F238E27FC236}">
                <a16:creationId xmlns:a16="http://schemas.microsoft.com/office/drawing/2014/main" id="{07A4E7B3-D200-4890-B1EE-699720C1B5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5695205"/>
              </p:ext>
            </p:extLst>
          </p:nvPr>
        </p:nvGraphicFramePr>
        <p:xfrm>
          <a:off x="1023938" y="2250059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5748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FED920-D9E8-4E31-B15B-ED43730F2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Specifický cíl 2 Mezinárodní spolupráce</a:t>
            </a:r>
          </a:p>
        </p:txBody>
      </p:sp>
      <p:graphicFrame>
        <p:nvGraphicFramePr>
          <p:cNvPr id="4" name="Zástupný obsah 10">
            <a:extLst>
              <a:ext uri="{FF2B5EF4-FFF2-40B4-BE49-F238E27FC236}">
                <a16:creationId xmlns:a16="http://schemas.microsoft.com/office/drawing/2014/main" id="{09633BA8-FA19-4547-BBD4-B3F4B5164E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149378"/>
              </p:ext>
            </p:extLst>
          </p:nvPr>
        </p:nvGraphicFramePr>
        <p:xfrm>
          <a:off x="1024128" y="2250059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1032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E8B36A-F1F1-4473-BEFD-CC4087950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Specifický cíl 3 Trestná činnost</a:t>
            </a:r>
          </a:p>
        </p:txBody>
      </p:sp>
      <p:graphicFrame>
        <p:nvGraphicFramePr>
          <p:cNvPr id="4" name="Zástupný obsah 10">
            <a:extLst>
              <a:ext uri="{FF2B5EF4-FFF2-40B4-BE49-F238E27FC236}">
                <a16:creationId xmlns:a16="http://schemas.microsoft.com/office/drawing/2014/main" id="{3480C143-330F-4C20-9323-082C6529C7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2749921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7766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54F0A9-7637-4F4D-AAC1-A983A24C5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Statistické shrnutí op </a:t>
            </a:r>
            <a:r>
              <a:rPr lang="cs-CZ" dirty="0" err="1"/>
              <a:t>nshv</a:t>
            </a:r>
            <a:r>
              <a:rPr lang="cs-CZ" dirty="0"/>
              <a:t> celkem</a:t>
            </a:r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2178A282-3E7F-4DC7-9D82-0BD12E11E4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888982"/>
              </p:ext>
            </p:extLst>
          </p:nvPr>
        </p:nvGraphicFramePr>
        <p:xfrm>
          <a:off x="1023938" y="2250059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0597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B6257-1336-4C52-A405-0DE087E6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Specifický cíl 1 Hranice</a:t>
            </a:r>
          </a:p>
        </p:txBody>
      </p:sp>
      <p:graphicFrame>
        <p:nvGraphicFramePr>
          <p:cNvPr id="4" name="Zástupný obsah 10">
            <a:extLst>
              <a:ext uri="{FF2B5EF4-FFF2-40B4-BE49-F238E27FC236}">
                <a16:creationId xmlns:a16="http://schemas.microsoft.com/office/drawing/2014/main" id="{FA6C2310-87A1-430E-9149-2997498C38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973849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4267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60129-C114-464A-A835-C27B7B70C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Specifický cíl 2 Víza</a:t>
            </a:r>
          </a:p>
        </p:txBody>
      </p:sp>
      <p:graphicFrame>
        <p:nvGraphicFramePr>
          <p:cNvPr id="4" name="Zástupný obsah 10">
            <a:extLst>
              <a:ext uri="{FF2B5EF4-FFF2-40B4-BE49-F238E27FC236}">
                <a16:creationId xmlns:a16="http://schemas.microsoft.com/office/drawing/2014/main" id="{CF27560D-EC4F-44D3-82C3-C6C837E745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4918496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5880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E2AA5F-5504-4FE5-9E34-597998E4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Aktualizace harmonogramů výzev pro OP FVB a OP NSHV na rok 2023</a:t>
            </a:r>
          </a:p>
        </p:txBody>
      </p:sp>
    </p:spTree>
    <p:extLst>
      <p:ext uri="{BB962C8B-B14F-4D97-AF65-F5344CB8AC3E}">
        <p14:creationId xmlns:p14="http://schemas.microsoft.com/office/powerpoint/2010/main" val="3286879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B2D370-45EF-413B-B9BB-176BB74F2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jednání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37F05A-6D37-48C2-962F-919D1D19E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10468436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Aktualizace statutu </a:t>
            </a:r>
            <a:r>
              <a:rPr lang="cs-CZ" sz="2800" dirty="0" err="1"/>
              <a:t>MoV</a:t>
            </a: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Stav implementace OP FVB a OP NSHV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Aktualizace harmonogramu výzev pro OP FVB a OP NSHV na rok 2023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Úprava kritérií přijatelnosti a formálních náležitostí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Plánované evaluační aktivity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Plnění základních horizontálních podmínek</a:t>
            </a:r>
          </a:p>
        </p:txBody>
      </p:sp>
    </p:spTree>
    <p:extLst>
      <p:ext uri="{BB962C8B-B14F-4D97-AF65-F5344CB8AC3E}">
        <p14:creationId xmlns:p14="http://schemas.microsoft.com/office/powerpoint/2010/main" val="3986081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CF4429-FEF1-4C4E-9273-8CA857BC6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85216"/>
            <a:ext cx="10853928" cy="1499616"/>
          </a:xfrm>
        </p:spPr>
        <p:txBody>
          <a:bodyPr>
            <a:normAutofit/>
          </a:bodyPr>
          <a:lstStyle/>
          <a:p>
            <a:r>
              <a:rPr lang="cs-CZ" sz="4400" dirty="0"/>
              <a:t>Op </a:t>
            </a:r>
            <a:r>
              <a:rPr lang="cs-CZ" sz="4400" dirty="0" err="1"/>
              <a:t>fvb</a:t>
            </a:r>
            <a:r>
              <a:rPr lang="cs-CZ" sz="4400" dirty="0"/>
              <a:t> Stav finančních prostředků výhled konec roku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D6B1035A-B1D0-4240-A6A2-3A340B5F89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90975"/>
              </p:ext>
            </p:extLst>
          </p:nvPr>
        </p:nvGraphicFramePr>
        <p:xfrm>
          <a:off x="1023938" y="1651820"/>
          <a:ext cx="9720072" cy="4656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99369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CF4429-FEF1-4C4E-9273-8CA857BC6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85216"/>
            <a:ext cx="11027664" cy="1499616"/>
          </a:xfrm>
        </p:spPr>
        <p:txBody>
          <a:bodyPr>
            <a:normAutofit/>
          </a:bodyPr>
          <a:lstStyle/>
          <a:p>
            <a:r>
              <a:rPr lang="cs-CZ" sz="4400" dirty="0"/>
              <a:t>Op </a:t>
            </a:r>
            <a:r>
              <a:rPr lang="cs-CZ" sz="4400" dirty="0" err="1"/>
              <a:t>nshv</a:t>
            </a:r>
            <a:r>
              <a:rPr lang="cs-CZ" sz="4400" dirty="0"/>
              <a:t> Stav finančních prostředků výhled konec roku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D6B1035A-B1D0-4240-A6A2-3A340B5F89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068180"/>
              </p:ext>
            </p:extLst>
          </p:nvPr>
        </p:nvGraphicFramePr>
        <p:xfrm>
          <a:off x="1023938" y="1651820"/>
          <a:ext cx="9720072" cy="4656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8843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E2AA5F-5504-4FE5-9E34-597998E4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Úprava kritérií přijatelnosti </a:t>
            </a:r>
            <a:br>
              <a:rPr lang="cs-CZ" dirty="0"/>
            </a:br>
            <a:r>
              <a:rPr lang="cs-CZ" dirty="0"/>
              <a:t>a formálních náležitostí</a:t>
            </a:r>
          </a:p>
        </p:txBody>
      </p:sp>
    </p:spTree>
    <p:extLst>
      <p:ext uri="{BB962C8B-B14F-4D97-AF65-F5344CB8AC3E}">
        <p14:creationId xmlns:p14="http://schemas.microsoft.com/office/powerpoint/2010/main" val="478710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D9533-46D4-4C42-9490-8F25165CD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Úprava kritérií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40FE90-E974-4A8B-A9E3-15A5D6F5C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sz="2400" dirty="0"/>
              <a:t>Na základě podnětu EK doplněno k vyhodnocení horizontálních principů též aspekt Listiny základních práv EU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 Doplněno kritérium formálních náležitostí ohledně správnosti vyplnění polí, umožní vrácení žádosti k opravě před věcným hodnocením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0648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EF0385A-40D6-4243-876C-3B0009DE1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Plánované evaluační aktivity</a:t>
            </a:r>
          </a:p>
        </p:txBody>
      </p:sp>
    </p:spTree>
    <p:extLst>
      <p:ext uri="{BB962C8B-B14F-4D97-AF65-F5344CB8AC3E}">
        <p14:creationId xmlns:p14="http://schemas.microsoft.com/office/powerpoint/2010/main" val="2025834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5393AB-F139-43A0-8A1E-56900A93E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Evaluační plán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971C78-FC60-4B40-A91D-5226F2FC7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02336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Jeden EP pro oba OP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Povinnost vypracovat EP OP FVB a OP NSHV vyplývá z Nařízení Evropského parlamentu a Rady (EU) 2021/1060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Bude zpracován dle metodických pokynů, především od Evropské komise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Průběžně aktualizovaný přehled všech plánovaných evaluací celého současného programového období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EP musí být předložen </a:t>
            </a:r>
            <a:r>
              <a:rPr lang="cs-CZ" dirty="0" err="1"/>
              <a:t>MoV</a:t>
            </a:r>
            <a:r>
              <a:rPr lang="cs-CZ" dirty="0"/>
              <a:t> do jednoho roku od schválení OP FVB (25. 7. 2023)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Před zasláním </a:t>
            </a:r>
            <a:r>
              <a:rPr lang="cs-CZ" dirty="0" err="1"/>
              <a:t>MoV</a:t>
            </a:r>
            <a:r>
              <a:rPr lang="cs-CZ" dirty="0"/>
              <a:t> je vyžadována konzultace s Evropskou komisí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EP pokryje tzv. „</a:t>
            </a:r>
            <a:r>
              <a:rPr lang="cs-CZ" dirty="0" err="1"/>
              <a:t>Mid</a:t>
            </a:r>
            <a:r>
              <a:rPr lang="cs-CZ" dirty="0"/>
              <a:t>-term“ evaluaci a „Ex-post“ evaluaci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Předpokládáme zaslání </a:t>
            </a:r>
            <a:r>
              <a:rPr lang="cs-CZ" dirty="0" err="1"/>
              <a:t>MoV</a:t>
            </a:r>
            <a:r>
              <a:rPr lang="cs-CZ" dirty="0"/>
              <a:t> metodou per rollam na začátku prázdnin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1457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61592F-1242-4490-8432-5C7126F27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Mid</a:t>
            </a:r>
            <a:r>
              <a:rPr lang="cs-CZ" dirty="0"/>
              <a:t>-term“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4596F3-45EA-4BE5-A973-E0C638DA3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MTE proběhne zvlášť pro oba OP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Povinnost vypracovat MTE OP FVB a OP NSHV vyplývá z Nařízení Evropského parlamentu a Rady (EU) 2021/1060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Z důvodu celkového zpoždění implementace bude evaluace dosažení cílů jen minimální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Zaměřena na procedurální aspekty, relevanci fondu, zjednodušení či zefektivnění implementace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Bude vypracována externími evaluátory vybranými veřejnou zakázkou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ŘO vytvoří zadávací dokumentaci – podklady a požadavky pro evaluátory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dirty="0" err="1"/>
              <a:t>Deadline</a:t>
            </a:r>
            <a:r>
              <a:rPr lang="cs-CZ" dirty="0"/>
              <a:t> MTE je stanoven na 31. 3. 2024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2926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07F739-88BA-4BD6-BEDC-37B5CF21A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„EX-post“ evaluace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D336DF-D4E1-4EE4-BCE1-B8CA2FC9D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Podoba EPE bude upřesněna později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Povinnost vypracovat EPE OP FVB a OP NSHV vyplývá z Nařízení Evropského parlamentu a Rady (EU) 2021/1060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Pokryje celé programové období včetně hodnocení dopadů programu a získaných zkušeností z MTE a EPE za období 14-20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Bude vypracována externími evaluátory vybranými veřejnou zakázkou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EPE bude zpracována do roku 2031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37690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E2AA5F-5504-4FE5-9E34-597998E4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Plnění základních horizontálních podmínek</a:t>
            </a:r>
          </a:p>
        </p:txBody>
      </p:sp>
    </p:spTree>
    <p:extLst>
      <p:ext uri="{BB962C8B-B14F-4D97-AF65-F5344CB8AC3E}">
        <p14:creationId xmlns:p14="http://schemas.microsoft.com/office/powerpoint/2010/main" val="1678145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BD9533-46D4-4C42-9490-8F25165CD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horizontální podmínky OP </a:t>
            </a:r>
            <a:r>
              <a:rPr lang="cs-CZ" dirty="0" err="1"/>
              <a:t>amif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40FE90-E974-4A8B-A9E3-15A5D6F5C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000" b="1" dirty="0"/>
              <a:t>Účinné mechanismy monitorování trhu s veřejnými zakázkami („Veřejné zakázky“)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000" b="1" dirty="0"/>
              <a:t>Účinné provádění a uplatňování Listiny základních práv.  („Listina“)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b="1" dirty="0"/>
              <a:t>Provádění a uplatňování Úmluvy OSN o právech osob se zdravotním postižením v souladu s rozhodnutím Rady 2010/48/ES („Úmluva“)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/>
              <a:t>Tyto podmínky byly ze strany EK při schvalování programů vyhodnoceny jako splněné.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/>
              <a:t>Naplňování podmínek musí být zajištěno v průběhu celého programového období, je monitorováno ve spolupráci s MMR-NOK, gestorů podmínek a řídicích orgánů.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/>
              <a:t>V souvislosti s naplňováním podmínek „Listina“ a „Úmluva“ byla zřízena pracovní skupina ÚV ČR a MPSV – sešla se již dvakrát a řešila konkrétní aspekty.</a:t>
            </a:r>
          </a:p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000" dirty="0"/>
              <a:t>Řídicí orgán neobdržel v souvislosti s Listinou a Úmluvou žádné stížnosti.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1642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B104F-901C-40A3-9643-1E2C74D6C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Aktualizace statutu </a:t>
            </a:r>
            <a:r>
              <a:rPr lang="cs-CZ" dirty="0" err="1"/>
              <a:t>M</a:t>
            </a:r>
            <a:r>
              <a:rPr lang="cs-CZ" cap="none" dirty="0" err="1"/>
              <a:t>o</a:t>
            </a:r>
            <a:r>
              <a:rPr lang="cs-CZ" dirty="0" err="1"/>
              <a:t>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366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29A8E2-28E8-417A-8676-E147C6DCE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Statut </a:t>
            </a:r>
            <a:r>
              <a:rPr lang="cs-CZ" dirty="0" err="1"/>
              <a:t>M</a:t>
            </a:r>
            <a:r>
              <a:rPr lang="cs-CZ" cap="none" dirty="0" err="1"/>
              <a:t>o</a:t>
            </a:r>
            <a:r>
              <a:rPr lang="cs-CZ" dirty="0" err="1"/>
              <a:t>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8BBDE6-A25B-47F1-8A9F-F47ABE434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sz="2800" dirty="0"/>
              <a:t>Na základě požadavku EK došlo k rozšíření počtu členů o zástupce neziskového sektoru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Oslovena Rada vlády pro nestátní neziskové organizace, která nominovala svého zástupce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Na základě této změny musel být změněn Statut, bude zaslán spolu se zápisem z jednání</a:t>
            </a:r>
          </a:p>
        </p:txBody>
      </p:sp>
    </p:spTree>
    <p:extLst>
      <p:ext uri="{BB962C8B-B14F-4D97-AF65-F5344CB8AC3E}">
        <p14:creationId xmlns:p14="http://schemas.microsoft.com/office/powerpoint/2010/main" val="352546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1CFCEB-369E-46D5-BEB1-3E413617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implementace op </a:t>
            </a:r>
            <a:r>
              <a:rPr lang="cs-CZ" dirty="0" err="1"/>
              <a:t>fvb</a:t>
            </a:r>
            <a:r>
              <a:rPr lang="cs-CZ" dirty="0"/>
              <a:t> a op </a:t>
            </a:r>
            <a:r>
              <a:rPr lang="cs-CZ" dirty="0" err="1"/>
              <a:t>nshv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3955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29A8E2-28E8-417A-8676-E147C6DCE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8BBDE6-A25B-47F1-8A9F-F47ABE434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sz="2800" dirty="0"/>
              <a:t>Obecné informace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Rizika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Plánované změny programů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Vyhlášené výzvy OP FVB a OP NSHV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Statistické shrnutí OP FVB (k 23. 5. 2023) a OP NSHV (ke 30. 4. 2023) </a:t>
            </a:r>
          </a:p>
        </p:txBody>
      </p:sp>
    </p:spTree>
    <p:extLst>
      <p:ext uri="{BB962C8B-B14F-4D97-AF65-F5344CB8AC3E}">
        <p14:creationId xmlns:p14="http://schemas.microsoft.com/office/powerpoint/2010/main" val="265840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7360D3-8A46-4651-B2F3-3D41E2CB7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A101-271C-4930-8682-81EF1A755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 </a:t>
            </a:r>
            <a:r>
              <a:rPr lang="cs-CZ" sz="2800" dirty="0"/>
              <a:t>Implementační proces je stále v začátcích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 </a:t>
            </a:r>
            <a:r>
              <a:rPr lang="cs-CZ" sz="2800" dirty="0"/>
              <a:t>Ke 23. 5. 2023 byly z OP FVB vyhlášeny celkem </a:t>
            </a:r>
            <a:r>
              <a:rPr lang="cs-CZ" sz="2800" b="1" dirty="0"/>
              <a:t>2 výzvy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b="1" dirty="0"/>
              <a:t> z toho 1 výzva </a:t>
            </a:r>
            <a:r>
              <a:rPr lang="cs-CZ" sz="2800" dirty="0"/>
              <a:t>OP FVB je s právním aktem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Ke 30. 4. 2023 byly z OP NSHV vyhlášeny celkem </a:t>
            </a:r>
            <a:r>
              <a:rPr lang="cs-CZ" sz="2800" b="1" dirty="0"/>
              <a:t>4 výzvy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z toho </a:t>
            </a:r>
            <a:r>
              <a:rPr lang="cs-CZ" sz="2800" b="1" dirty="0"/>
              <a:t>2 výzvy </a:t>
            </a:r>
            <a:r>
              <a:rPr lang="cs-CZ" sz="2800" dirty="0"/>
              <a:t>OP NSHV jsou s právními akty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608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E31A1-D14C-4CD6-9F54-EDF47D84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rizika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13272F-6EFE-4DFC-B524-44E37C4F7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Dosažení cílů obou programů je výrazně ohroženo snížením reálných finančních prostředků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Zásadní dopad posilující koruny vůči euru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367602" indent="-276225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367602" indent="-276225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76225" indent="-276225">
              <a:buFont typeface="Arial" panose="020B0604020202020204" pitchFamily="34" charset="0"/>
              <a:buChar char="•"/>
            </a:pPr>
            <a:r>
              <a:rPr lang="cs-CZ" sz="2800" dirty="0"/>
              <a:t>Druhým zásadním faktorem je míra inflace, která je již druhým rokem dvouciferná</a:t>
            </a:r>
          </a:p>
          <a:p>
            <a:pPr marL="276225" indent="-276225">
              <a:buFont typeface="Arial" panose="020B0604020202020204" pitchFamily="34" charset="0"/>
              <a:buChar char="•"/>
            </a:pPr>
            <a:r>
              <a:rPr lang="cs-CZ" sz="2800" dirty="0"/>
              <a:t>Po konzultaci s EK zatím nenavrhujeme změnu programu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AE1D088F-AE6B-4457-8E1F-A9C66A430C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715908"/>
              </p:ext>
            </p:extLst>
          </p:nvPr>
        </p:nvGraphicFramePr>
        <p:xfrm>
          <a:off x="2635250" y="3337560"/>
          <a:ext cx="6921500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66318653"/>
                    </a:ext>
                  </a:extLst>
                </a:gridCol>
                <a:gridCol w="2109047">
                  <a:extLst>
                    <a:ext uri="{9D8B030D-6E8A-4147-A177-3AD203B41FA5}">
                      <a16:colId xmlns:a16="http://schemas.microsoft.com/office/drawing/2014/main" val="266106174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448283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OP FVB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OP NSHV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265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Alokace březen 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860 000 000 CZK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745 000 000 CZK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49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Alokace duben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775 000 000 CZK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670 000 000 CZK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997586"/>
                  </a:ext>
                </a:extLst>
              </a:tr>
              <a:tr h="286512">
                <a:tc>
                  <a:txBody>
                    <a:bodyPr/>
                    <a:lstStyle/>
                    <a:p>
                      <a:r>
                        <a:rPr lang="cs-CZ" dirty="0"/>
                        <a:t>Rozdíl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85 000 000 CZK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dirty="0"/>
                        <a:t>75 000 000 CZK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988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7066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E31A1-D14C-4CD6-9F54-EDF47D84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Plánované změny programů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13272F-6EFE-4DFC-B524-44E37C4F7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Řídicí orgán navrhne technickou úpravu částek v tabulce č. 12 programu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Důvodem je zaokrouhlení částek tak, aby výsledná procenta byla celá čísla, což přispěje ke snazšímu vykazování a proplácení částek ze strany EK (k proplácení EU podílu dochází pomocí pevně stanoveného procenta, nikoli na základě skutečně vyplacených částek, jako doposud)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Schválení </a:t>
            </a:r>
            <a:r>
              <a:rPr lang="cs-CZ" sz="2800" dirty="0" err="1"/>
              <a:t>MoV</a:t>
            </a:r>
            <a:r>
              <a:rPr lang="cs-CZ" sz="2800" dirty="0"/>
              <a:t> metodou per rollam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19971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zentace1" id="{3D1BB360-5C56-4833-B239-326DE191A5B0}" vid="{228B3E99-7528-4561-B13E-A2D68FDAE2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Šablona</Template>
  <TotalTime>475</TotalTime>
  <Words>979</Words>
  <Application>Microsoft Office PowerPoint</Application>
  <PresentationFormat>Širokoúhlá obrazovka</PresentationFormat>
  <Paragraphs>162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5" baseType="lpstr">
      <vt:lpstr>Arial</vt:lpstr>
      <vt:lpstr>Symbol</vt:lpstr>
      <vt:lpstr>Tw Cen MT</vt:lpstr>
      <vt:lpstr>Tw Cen MT Condensed</vt:lpstr>
      <vt:lpstr>Wingdings 3</vt:lpstr>
      <vt:lpstr>Integrál</vt:lpstr>
      <vt:lpstr>Jednání monitorovacího výboru OP FVb a OP NSHV</vt:lpstr>
      <vt:lpstr>Program jednání</vt:lpstr>
      <vt:lpstr>Aktualizace statutu MoV</vt:lpstr>
      <vt:lpstr>Statut MoV</vt:lpstr>
      <vt:lpstr>Stav implementace op fvb a op nshv</vt:lpstr>
      <vt:lpstr>Obsah</vt:lpstr>
      <vt:lpstr>Obecné informace</vt:lpstr>
      <vt:lpstr>rizika</vt:lpstr>
      <vt:lpstr>Plánované změny programů</vt:lpstr>
      <vt:lpstr>Op FVB</vt:lpstr>
      <vt:lpstr>OP NSHV</vt:lpstr>
      <vt:lpstr>Statistické shrnutí Op fvb celkem</vt:lpstr>
      <vt:lpstr>Specifický cíl 1 Výměna informací</vt:lpstr>
      <vt:lpstr>Specifický cíl 2 Mezinárodní spolupráce</vt:lpstr>
      <vt:lpstr>Specifický cíl 3 Trestná činnost</vt:lpstr>
      <vt:lpstr>Statistické shrnutí op nshv celkem</vt:lpstr>
      <vt:lpstr>Specifický cíl 1 Hranice</vt:lpstr>
      <vt:lpstr>Specifický cíl 2 Víza</vt:lpstr>
      <vt:lpstr>Aktualizace harmonogramů výzev pro OP FVB a OP NSHV na rok 2023</vt:lpstr>
      <vt:lpstr>Op fvb Stav finančních prostředků výhled konec roku</vt:lpstr>
      <vt:lpstr>Op nshv Stav finančních prostředků výhled konec roku</vt:lpstr>
      <vt:lpstr>Úprava kritérií přijatelnosti  a formálních náležitostí</vt:lpstr>
      <vt:lpstr>Úprava kritérií</vt:lpstr>
      <vt:lpstr>Plánované evaluační aktivity</vt:lpstr>
      <vt:lpstr>Evaluační plán</vt:lpstr>
      <vt:lpstr>„Mid-term“ evaluace</vt:lpstr>
      <vt:lpstr>„EX-post“ evaluace</vt:lpstr>
      <vt:lpstr>Plnění základních horizontálních podmínek</vt:lpstr>
      <vt:lpstr>Základní horizontální podmínky OP amif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Informace o stavu implementace OP FVb a OP NSHV</dc:title>
  <dc:creator>POSPÍŠIL Ondřej, Mgr.</dc:creator>
  <cp:lastModifiedBy>POSPÍŠIL Ondřej, Mgr.</cp:lastModifiedBy>
  <cp:revision>63</cp:revision>
  <dcterms:created xsi:type="dcterms:W3CDTF">2023-05-15T09:08:05Z</dcterms:created>
  <dcterms:modified xsi:type="dcterms:W3CDTF">2023-05-24T13:33:08Z</dcterms:modified>
</cp:coreProperties>
</file>