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jpeg" ContentType="image/jpeg"/>
  <Default Extension="emf" ContentType="image/x-emf"/>
  <Default Extension="xml" ContentType="application/xml"/>
  <Override PartName="/ppt/presentation.xml" ContentType="application/vnd.openxmlformats-officedocument.presentationml.presentation.main+xml"/>
  <Override PartName="/ppt/slides/slide36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9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7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9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4.xml" ContentType="application/vnd.openxmlformats-officedocument.presentationml.slideLayout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1"/>
  </p:sldMasterIdLst>
  <p:notesMasterIdLst>
    <p:notesMasterId r:id="rId39"/>
  </p:notesMasterIdLst>
  <p:handoutMasterIdLst>
    <p:handoutMasterId r:id="rId40"/>
  </p:handoutMasterIdLst>
  <p:sldIdLst>
    <p:sldId id="738" r:id="rId2"/>
    <p:sldId id="785" r:id="rId3"/>
    <p:sldId id="978" r:id="rId4"/>
    <p:sldId id="767" r:id="rId5"/>
    <p:sldId id="858" r:id="rId6"/>
    <p:sldId id="945" r:id="rId7"/>
    <p:sldId id="966" r:id="rId8"/>
    <p:sldId id="967" r:id="rId9"/>
    <p:sldId id="969" r:id="rId10"/>
    <p:sldId id="970" r:id="rId11"/>
    <p:sldId id="971" r:id="rId12"/>
    <p:sldId id="975" r:id="rId13"/>
    <p:sldId id="947" r:id="rId14"/>
    <p:sldId id="973" r:id="rId15"/>
    <p:sldId id="955" r:id="rId16"/>
    <p:sldId id="979" r:id="rId17"/>
    <p:sldId id="980" r:id="rId18"/>
    <p:sldId id="981" r:id="rId19"/>
    <p:sldId id="982" r:id="rId20"/>
    <p:sldId id="959" r:id="rId21"/>
    <p:sldId id="954" r:id="rId22"/>
    <p:sldId id="958" r:id="rId23"/>
    <p:sldId id="974" r:id="rId24"/>
    <p:sldId id="946" r:id="rId25"/>
    <p:sldId id="961" r:id="rId26"/>
    <p:sldId id="962" r:id="rId27"/>
    <p:sldId id="963" r:id="rId28"/>
    <p:sldId id="976" r:id="rId29"/>
    <p:sldId id="964" r:id="rId30"/>
    <p:sldId id="965" r:id="rId31"/>
    <p:sldId id="778" r:id="rId32"/>
    <p:sldId id="799" r:id="rId33"/>
    <p:sldId id="900" r:id="rId34"/>
    <p:sldId id="901" r:id="rId35"/>
    <p:sldId id="902" r:id="rId36"/>
    <p:sldId id="903" r:id="rId37"/>
    <p:sldId id="796" r:id="rId38"/>
  </p:sldIdLst>
  <p:sldSz cx="9144000" cy="6858000" type="screen4x3"/>
  <p:notesSz cx="6669088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5">
          <p15:clr>
            <a:srgbClr val="A4A3A4"/>
          </p15:clr>
        </p15:guide>
        <p15:guide id="2" pos="210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podlipska" initials="p" lastIdx="18" clrIdx="0"/>
  <p:cmAuthor id="1" name="Mirka Ottová" initials="MO" lastIdx="1" clrIdx="1"/>
  <p:cmAuthor id="2" name="DRyskova" initials="D" lastIdx="5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  <a:srgbClr val="55D2FF"/>
    <a:srgbClr val="96E1FF"/>
    <a:srgbClr val="D1EBFF"/>
    <a:srgbClr val="D2E5CD"/>
    <a:srgbClr val="EAF3E8"/>
    <a:srgbClr val="19BDFF"/>
    <a:srgbClr val="6ED7FF"/>
    <a:srgbClr val="005D7E"/>
    <a:srgbClr val="FFFDE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Střední styl 4 – zvýraznění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Styl Středně sytá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E8B1032C-EA38-4F05-BA0D-38AFFFC7BED3}" styleName="Světlý styl 3 – zvýraznění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Styl Světlá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2838BEF-8BB2-4498-84A7-C5851F593DF1}" styleName="Střední styl 4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4B1156A-380E-4F78-BDF5-A606A8083BF9}" styleName="Střední styl 4 – zvýraznění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Střední styl 4 – zvýraznění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426" autoAdjust="0"/>
    <p:restoredTop sz="97381" autoAdjust="0"/>
  </p:normalViewPr>
  <p:slideViewPr>
    <p:cSldViewPr>
      <p:cViewPr varScale="1">
        <p:scale>
          <a:sx n="75" d="100"/>
          <a:sy n="75" d="100"/>
        </p:scale>
        <p:origin x="-102" y="-6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6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3768"/>
    </p:cViewPr>
  </p:sorterViewPr>
  <p:notesViewPr>
    <p:cSldViewPr>
      <p:cViewPr varScale="1">
        <p:scale>
          <a:sx n="75" d="100"/>
          <a:sy n="75" d="100"/>
        </p:scale>
        <p:origin x="-3384" y="-108"/>
      </p:cViewPr>
      <p:guideLst>
        <p:guide orient="horz" pos="3125"/>
        <p:guide pos="210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47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48" Type="http://schemas.openxmlformats.org/officeDocument/2006/relationships/customXml" Target="../customXml/item3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ustomXml" Target="../customXml/item1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890515" cy="496732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777002" y="0"/>
            <a:ext cx="2890514" cy="496732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r">
              <a:defRPr sz="1200"/>
            </a:lvl1pPr>
          </a:lstStyle>
          <a:p>
            <a:fld id="{57D24BA8-18F5-4BDE-8F11-B8039600C71A}" type="datetimeFigureOut">
              <a:rPr lang="cs-CZ" smtClean="0"/>
              <a:pPr/>
              <a:t>27.08.2020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28310"/>
            <a:ext cx="2890515" cy="496731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777002" y="9428310"/>
            <a:ext cx="2890514" cy="496731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r">
              <a:defRPr sz="1200"/>
            </a:lvl1pPr>
          </a:lstStyle>
          <a:p>
            <a:fld id="{6E478B5C-B551-40CC-816C-AB8600828920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4921358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/>
          <a:lstStyle>
            <a:lvl1pPr algn="r">
              <a:defRPr sz="1200"/>
            </a:lvl1pPr>
          </a:lstStyle>
          <a:p>
            <a:fld id="{D4E0FD27-06ED-4E5B-A9C3-2FA64C46007C}" type="datetimeFigureOut">
              <a:rPr lang="cs-CZ" smtClean="0"/>
              <a:pPr/>
              <a:t>27.08.2020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855663" y="746125"/>
            <a:ext cx="4959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89" tIns="45594" rIns="91189" bIns="45594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66910" y="4715155"/>
            <a:ext cx="5335270" cy="4466987"/>
          </a:xfrm>
          <a:prstGeom prst="rect">
            <a:avLst/>
          </a:prstGeom>
        </p:spPr>
        <p:txBody>
          <a:bodyPr vert="horz" lIns="91189" tIns="45594" rIns="91189" bIns="45594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 anchor="b"/>
          <a:lstStyle>
            <a:lvl1pPr algn="r">
              <a:defRPr sz="1200"/>
            </a:lvl1pPr>
          </a:lstStyle>
          <a:p>
            <a:fld id="{A27FF8C5-5B07-4798-9E60-817C358A3CA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929775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Úvodní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rázek 18" descr="Nový obrázek (27).jpg"/>
          <p:cNvPicPr>
            <a:picLocks noChangeAspect="1"/>
          </p:cNvPicPr>
          <p:nvPr userDrawn="1"/>
        </p:nvPicPr>
        <p:blipFill>
          <a:blip r:embed="rId2" cstate="print">
            <a:lum bright="40000" contrast="-50000"/>
          </a:blip>
          <a:stretch>
            <a:fillRect/>
          </a:stretch>
        </p:blipFill>
        <p:spPr>
          <a:xfrm>
            <a:off x="225393" y="789179"/>
            <a:ext cx="8110778" cy="4894982"/>
          </a:xfrm>
          <a:prstGeom prst="rect">
            <a:avLst/>
          </a:prstGeom>
        </p:spPr>
      </p:pic>
      <p:sp>
        <p:nvSpPr>
          <p:cNvPr id="13" name="Obdélník 12"/>
          <p:cNvSpPr/>
          <p:nvPr userDrawn="1"/>
        </p:nvSpPr>
        <p:spPr>
          <a:xfrm>
            <a:off x="1588" y="4869160"/>
            <a:ext cx="9144000" cy="1224136"/>
          </a:xfrm>
          <a:prstGeom prst="rect">
            <a:avLst/>
          </a:prstGeom>
          <a:solidFill>
            <a:srgbClr val="FFFFFF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5" name="Zástupný symbol pro text 24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51520" y="5877273"/>
            <a:ext cx="8640960" cy="288032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Název klienta</a:t>
            </a:r>
          </a:p>
        </p:txBody>
      </p:sp>
      <p:sp>
        <p:nvSpPr>
          <p:cNvPr id="26" name="Zástupný symbol pro text 24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51520" y="6165305"/>
            <a:ext cx="8640960" cy="288031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Datum</a:t>
            </a:r>
          </a:p>
        </p:txBody>
      </p:sp>
      <p:sp>
        <p:nvSpPr>
          <p:cNvPr id="23" name="Zástupný symbol pro text 2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124050" y="4941168"/>
            <a:ext cx="6768430" cy="720725"/>
          </a:xfrm>
          <a:prstGeom prst="rect">
            <a:avLst/>
          </a:prstGeom>
        </p:spPr>
        <p:txBody>
          <a:bodyPr lIns="36000" tIns="0" rIns="36000" bIns="0" anchor="ctr" anchorCtr="0"/>
          <a:lstStyle>
            <a:lvl1pPr marL="0" marR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2400" b="1" cap="all" baseline="0">
                <a:solidFill>
                  <a:srgbClr val="5BB53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cs-CZ" dirty="0" smtClean="0"/>
              <a:t>Titul dokumentu</a:t>
            </a:r>
          </a:p>
        </p:txBody>
      </p:sp>
      <p:sp>
        <p:nvSpPr>
          <p:cNvPr id="16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217612" y="4941168"/>
            <a:ext cx="1908000" cy="72008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Clr>
                <a:srgbClr val="5BB531"/>
              </a:buClr>
              <a:buSzPct val="125000"/>
              <a:buFont typeface="Arial" pitchFamily="34" charset="0"/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  <a:lvl2pPr marL="361950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2pPr>
            <a:lvl3pPr marL="5429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3pPr>
            <a:lvl4pPr marL="895350" indent="-171450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4pPr>
            <a:lvl5pPr marL="10763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noProof="0" dirty="0" smtClean="0"/>
              <a:t>logo klienta</a:t>
            </a:r>
          </a:p>
        </p:txBody>
      </p:sp>
      <p:grpSp>
        <p:nvGrpSpPr>
          <p:cNvPr id="12" name="Skupina 11"/>
          <p:cNvGrpSpPr/>
          <p:nvPr userDrawn="1"/>
        </p:nvGrpSpPr>
        <p:grpSpPr>
          <a:xfrm>
            <a:off x="285428" y="6483340"/>
            <a:ext cx="1315194" cy="310355"/>
            <a:chOff x="285428" y="6483340"/>
            <a:chExt cx="1315194" cy="310355"/>
          </a:xfrm>
        </p:grpSpPr>
        <p:pic>
          <p:nvPicPr>
            <p:cNvPr id="14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428" y="6483340"/>
              <a:ext cx="628471" cy="310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obrázek 3" descr="http://www.conversition.com/wp-content/uploads/2011/02/esomar-logo.png"/>
            <p:cNvPicPr>
              <a:picLocks noChangeAspect="1" noChangeArrowheads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52550" y="6539745"/>
              <a:ext cx="648072" cy="215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" name="Obdélník 17"/>
          <p:cNvSpPr/>
          <p:nvPr userDrawn="1"/>
        </p:nvSpPr>
        <p:spPr>
          <a:xfrm>
            <a:off x="7413079" y="6462861"/>
            <a:ext cx="154882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algn="r">
              <a:spcBef>
                <a:spcPts val="1800"/>
              </a:spcBef>
            </a:pP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© ppm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f</a:t>
            </a: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actum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research</a:t>
            </a:r>
            <a:endParaRPr lang="en-US" sz="1100" i="0" kern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25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2844000" y="1332000"/>
            <a:ext cx="61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692696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43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4644000" y="1332000"/>
            <a:ext cx="43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432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908000"/>
            <a:ext cx="432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4644000" y="1908000"/>
            <a:ext cx="432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4644000" y="1332000"/>
            <a:ext cx="432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10" name="Zástupný symbol pro obsah 3"/>
          <p:cNvSpPr>
            <a:spLocks noGrp="1"/>
          </p:cNvSpPr>
          <p:nvPr>
            <p:ph sz="half" idx="12"/>
          </p:nvPr>
        </p:nvSpPr>
        <p:spPr>
          <a:xfrm>
            <a:off x="180000" y="13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2" name="Zástupný symbol pro obsah 3"/>
          <p:cNvSpPr>
            <a:spLocks noGrp="1"/>
          </p:cNvSpPr>
          <p:nvPr>
            <p:ph sz="half" idx="13"/>
          </p:nvPr>
        </p:nvSpPr>
        <p:spPr>
          <a:xfrm>
            <a:off x="4644000" y="13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3" name="Zástupný symbol pro obsah 3"/>
          <p:cNvSpPr>
            <a:spLocks noGrp="1"/>
          </p:cNvSpPr>
          <p:nvPr>
            <p:ph sz="half" idx="14"/>
          </p:nvPr>
        </p:nvSpPr>
        <p:spPr>
          <a:xfrm>
            <a:off x="180000" y="40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4" name="Zástupný symbol pro obsah 3"/>
          <p:cNvSpPr>
            <a:spLocks noGrp="1"/>
          </p:cNvSpPr>
          <p:nvPr>
            <p:ph sz="half" idx="11"/>
          </p:nvPr>
        </p:nvSpPr>
        <p:spPr>
          <a:xfrm>
            <a:off x="4644000" y="40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6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288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908000"/>
            <a:ext cx="288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6084000" y="1908000"/>
            <a:ext cx="288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6084000" y="1332000"/>
            <a:ext cx="288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Zástupný symbol pro obsah 3"/>
          <p:cNvSpPr>
            <a:spLocks noGrp="1"/>
          </p:cNvSpPr>
          <p:nvPr>
            <p:ph sz="half" idx="16"/>
          </p:nvPr>
        </p:nvSpPr>
        <p:spPr>
          <a:xfrm>
            <a:off x="3132000" y="1908000"/>
            <a:ext cx="288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3132000" y="1332000"/>
            <a:ext cx="288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cxnSp>
        <p:nvCxnSpPr>
          <p:cNvPr id="16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3132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6084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7" name="Zástupný symbol pro obsah 3"/>
          <p:cNvSpPr>
            <a:spLocks noGrp="1"/>
          </p:cNvSpPr>
          <p:nvPr>
            <p:ph sz="half" idx="19"/>
          </p:nvPr>
        </p:nvSpPr>
        <p:spPr>
          <a:xfrm>
            <a:off x="3132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8" name="Zástupný symbol pro obsah 3"/>
          <p:cNvSpPr>
            <a:spLocks noGrp="1"/>
          </p:cNvSpPr>
          <p:nvPr>
            <p:ph sz="half" idx="20"/>
          </p:nvPr>
        </p:nvSpPr>
        <p:spPr>
          <a:xfrm>
            <a:off x="6084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3132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180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2" name="Zástupný symbol pro obsah 3"/>
          <p:cNvSpPr>
            <a:spLocks noGrp="1"/>
          </p:cNvSpPr>
          <p:nvPr>
            <p:ph sz="half" idx="24"/>
          </p:nvPr>
        </p:nvSpPr>
        <p:spPr>
          <a:xfrm>
            <a:off x="180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3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6084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4" name="Zástupný symbol pro obsah 3"/>
          <p:cNvSpPr>
            <a:spLocks noGrp="1"/>
          </p:cNvSpPr>
          <p:nvPr>
            <p:ph sz="half" idx="26"/>
          </p:nvPr>
        </p:nvSpPr>
        <p:spPr>
          <a:xfrm>
            <a:off x="3132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5" name="Zástupný symbol pro obsah 3"/>
          <p:cNvSpPr>
            <a:spLocks noGrp="1"/>
          </p:cNvSpPr>
          <p:nvPr>
            <p:ph sz="half" idx="27"/>
          </p:nvPr>
        </p:nvSpPr>
        <p:spPr>
          <a:xfrm>
            <a:off x="6084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26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7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2"/>
          </p:nvPr>
        </p:nvSpPr>
        <p:spPr>
          <a:xfrm>
            <a:off x="1619672" y="1340768"/>
            <a:ext cx="2376264" cy="5031232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3" name="Zástupný symbol pro obsah 3"/>
          <p:cNvSpPr>
            <a:spLocks noGrp="1"/>
          </p:cNvSpPr>
          <p:nvPr>
            <p:ph sz="half" idx="11"/>
          </p:nvPr>
        </p:nvSpPr>
        <p:spPr>
          <a:xfrm>
            <a:off x="6660232" y="1340768"/>
            <a:ext cx="2376264" cy="5031232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4" name="Zástupný symbol pro obsah 3"/>
          <p:cNvSpPr>
            <a:spLocks noGrp="1"/>
          </p:cNvSpPr>
          <p:nvPr>
            <p:ph sz="half" idx="16"/>
          </p:nvPr>
        </p:nvSpPr>
        <p:spPr>
          <a:xfrm>
            <a:off x="4139952" y="1340768"/>
            <a:ext cx="2376264" cy="5031232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</p:spTree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3132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6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6084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8" name="Zástupný symbol pro obsah 3"/>
          <p:cNvSpPr>
            <a:spLocks noGrp="1"/>
          </p:cNvSpPr>
          <p:nvPr>
            <p:ph sz="half" idx="19"/>
          </p:nvPr>
        </p:nvSpPr>
        <p:spPr>
          <a:xfrm>
            <a:off x="3132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9" name="Zástupný symbol pro obsah 3"/>
          <p:cNvSpPr>
            <a:spLocks noGrp="1"/>
          </p:cNvSpPr>
          <p:nvPr>
            <p:ph sz="half" idx="20"/>
          </p:nvPr>
        </p:nvSpPr>
        <p:spPr>
          <a:xfrm>
            <a:off x="6084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3132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180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2" name="Zástupný symbol pro obsah 3"/>
          <p:cNvSpPr>
            <a:spLocks noGrp="1"/>
          </p:cNvSpPr>
          <p:nvPr>
            <p:ph sz="half" idx="24"/>
          </p:nvPr>
        </p:nvSpPr>
        <p:spPr>
          <a:xfrm>
            <a:off x="180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3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6084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4" name="Zástupný symbol pro obsah 3"/>
          <p:cNvSpPr>
            <a:spLocks noGrp="1"/>
          </p:cNvSpPr>
          <p:nvPr>
            <p:ph sz="half" idx="26"/>
          </p:nvPr>
        </p:nvSpPr>
        <p:spPr>
          <a:xfrm>
            <a:off x="3132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5" name="Zástupný symbol pro obsah 3"/>
          <p:cNvSpPr>
            <a:spLocks noGrp="1"/>
          </p:cNvSpPr>
          <p:nvPr>
            <p:ph sz="half" idx="27"/>
          </p:nvPr>
        </p:nvSpPr>
        <p:spPr>
          <a:xfrm>
            <a:off x="6084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Úvodní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Obrázek 19" descr="Nový obrázek (26).jpg"/>
          <p:cNvPicPr>
            <a:picLocks noChangeAspect="1"/>
          </p:cNvPicPr>
          <p:nvPr userDrawn="1"/>
        </p:nvPicPr>
        <p:blipFill>
          <a:blip r:embed="rId2" cstate="print">
            <a:lum bright="40000" contrast="-50000"/>
          </a:blip>
          <a:stretch>
            <a:fillRect/>
          </a:stretch>
        </p:blipFill>
        <p:spPr>
          <a:xfrm>
            <a:off x="225392" y="816344"/>
            <a:ext cx="8667087" cy="5636992"/>
          </a:xfrm>
          <a:prstGeom prst="rect">
            <a:avLst/>
          </a:prstGeom>
        </p:spPr>
      </p:pic>
      <p:sp>
        <p:nvSpPr>
          <p:cNvPr id="13" name="Obdélník 12"/>
          <p:cNvSpPr/>
          <p:nvPr userDrawn="1"/>
        </p:nvSpPr>
        <p:spPr>
          <a:xfrm>
            <a:off x="1588" y="4869160"/>
            <a:ext cx="9144000" cy="1872208"/>
          </a:xfrm>
          <a:prstGeom prst="rect">
            <a:avLst/>
          </a:prstGeom>
          <a:solidFill>
            <a:srgbClr val="FFFFFF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5" name="Zástupný symbol pro text 24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51520" y="5877273"/>
            <a:ext cx="8640960" cy="288032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Název klienta</a:t>
            </a:r>
          </a:p>
        </p:txBody>
      </p:sp>
      <p:sp>
        <p:nvSpPr>
          <p:cNvPr id="26" name="Zástupný symbol pro text 24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51520" y="6165305"/>
            <a:ext cx="8640960" cy="288031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Datum</a:t>
            </a:r>
          </a:p>
        </p:txBody>
      </p:sp>
      <p:sp>
        <p:nvSpPr>
          <p:cNvPr id="23" name="Zástupný symbol pro text 2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124050" y="4941168"/>
            <a:ext cx="6768430" cy="720725"/>
          </a:xfrm>
          <a:prstGeom prst="rect">
            <a:avLst/>
          </a:prstGeom>
        </p:spPr>
        <p:txBody>
          <a:bodyPr lIns="36000" tIns="0" rIns="36000" bIns="0" anchor="ctr" anchorCtr="0"/>
          <a:lstStyle>
            <a:lvl1pPr marL="0" marR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2400" b="1" cap="all" baseline="0">
                <a:solidFill>
                  <a:srgbClr val="5BB53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cs-CZ" dirty="0" smtClean="0"/>
              <a:t>Titul dokumentu</a:t>
            </a:r>
          </a:p>
        </p:txBody>
      </p:sp>
      <p:sp>
        <p:nvSpPr>
          <p:cNvPr id="16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217612" y="4941168"/>
            <a:ext cx="1908000" cy="72008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Clr>
                <a:srgbClr val="5BB531"/>
              </a:buClr>
              <a:buSzPct val="125000"/>
              <a:buFont typeface="Arial" pitchFamily="34" charset="0"/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  <a:lvl2pPr marL="361950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2pPr>
            <a:lvl3pPr marL="5429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3pPr>
            <a:lvl4pPr marL="895350" indent="-171450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4pPr>
            <a:lvl5pPr marL="10763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noProof="0" dirty="0" smtClean="0"/>
              <a:t>logo klienta</a:t>
            </a:r>
          </a:p>
        </p:txBody>
      </p:sp>
      <p:grpSp>
        <p:nvGrpSpPr>
          <p:cNvPr id="2" name="Skupina 11"/>
          <p:cNvGrpSpPr/>
          <p:nvPr userDrawn="1"/>
        </p:nvGrpSpPr>
        <p:grpSpPr>
          <a:xfrm>
            <a:off x="285428" y="6483340"/>
            <a:ext cx="1315194" cy="310355"/>
            <a:chOff x="285428" y="6483340"/>
            <a:chExt cx="1315194" cy="310355"/>
          </a:xfrm>
        </p:grpSpPr>
        <p:pic>
          <p:nvPicPr>
            <p:cNvPr id="14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428" y="6483340"/>
              <a:ext cx="628471" cy="310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obrázek 3" descr="http://www.conversition.com/wp-content/uploads/2011/02/esomar-logo.png"/>
            <p:cNvPicPr>
              <a:picLocks noChangeAspect="1" noChangeArrowheads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52550" y="6539745"/>
              <a:ext cx="648072" cy="215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" name="Obdélník 17"/>
          <p:cNvSpPr/>
          <p:nvPr userDrawn="1"/>
        </p:nvSpPr>
        <p:spPr>
          <a:xfrm>
            <a:off x="7413079" y="6462861"/>
            <a:ext cx="154882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algn="r">
              <a:spcBef>
                <a:spcPts val="1800"/>
              </a:spcBef>
            </a:pP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© ppm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f</a:t>
            </a: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actum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research</a:t>
            </a:r>
            <a:endParaRPr lang="en-US" sz="1100" i="0" kern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ředělov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ál 5"/>
          <p:cNvSpPr/>
          <p:nvPr userDrawn="1"/>
        </p:nvSpPr>
        <p:spPr>
          <a:xfrm>
            <a:off x="5868456" y="2348880"/>
            <a:ext cx="2808000" cy="280831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" name="Nadpis 1"/>
          <p:cNvSpPr>
            <a:spLocks noGrp="1"/>
          </p:cNvSpPr>
          <p:nvPr>
            <p:ph type="title"/>
          </p:nvPr>
        </p:nvSpPr>
        <p:spPr>
          <a:xfrm>
            <a:off x="396376" y="5229200"/>
            <a:ext cx="8280080" cy="1224136"/>
          </a:xfrm>
          <a:prstGeom prst="rect">
            <a:avLst/>
          </a:prstGeom>
          <a:noFill/>
        </p:spPr>
        <p:txBody>
          <a:bodyPr lIns="36000" tIns="36000" rIns="36000" bIns="36000" anchor="t" anchorCtr="0"/>
          <a:lstStyle>
            <a:lvl1pPr algn="r">
              <a:defRPr lang="cs-CZ" sz="4000" b="1" kern="1200" cap="all" baseline="0" noProof="0" dirty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cs-CZ" noProof="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ředělov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ál 5"/>
          <p:cNvSpPr/>
          <p:nvPr userDrawn="1"/>
        </p:nvSpPr>
        <p:spPr>
          <a:xfrm>
            <a:off x="5868456" y="2348880"/>
            <a:ext cx="2808000" cy="280831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9" name="Nadpis 1"/>
          <p:cNvSpPr>
            <a:spLocks noGrp="1"/>
          </p:cNvSpPr>
          <p:nvPr>
            <p:ph type="title"/>
          </p:nvPr>
        </p:nvSpPr>
        <p:spPr>
          <a:xfrm>
            <a:off x="396376" y="5229200"/>
            <a:ext cx="8280080" cy="1224136"/>
          </a:xfrm>
          <a:prstGeom prst="rect">
            <a:avLst/>
          </a:prstGeom>
          <a:noFill/>
        </p:spPr>
        <p:txBody>
          <a:bodyPr lIns="36000" tIns="36000" rIns="36000" bIns="36000" anchor="t" anchorCtr="0"/>
          <a:lstStyle>
            <a:lvl1pPr algn="r">
              <a:defRPr lang="cs-CZ" sz="4000" b="1" kern="1200" cap="all" baseline="0" noProof="0" dirty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cs-CZ" noProof="0" dirty="0"/>
          </a:p>
        </p:txBody>
      </p:sp>
      <p:sp>
        <p:nvSpPr>
          <p:cNvPr id="6" name="Zástupný symbol pro text 2"/>
          <p:cNvSpPr>
            <a:spLocks noGrp="1"/>
          </p:cNvSpPr>
          <p:nvPr>
            <p:ph type="body" idx="1"/>
          </p:nvPr>
        </p:nvSpPr>
        <p:spPr>
          <a:xfrm>
            <a:off x="5868144" y="2348880"/>
            <a:ext cx="2808312" cy="2808312"/>
          </a:xfrm>
          <a:prstGeom prst="rect">
            <a:avLst/>
          </a:prstGeom>
        </p:spPr>
        <p:txBody>
          <a:bodyPr lIns="36000" tIns="36000" rIns="36000" bIns="36000" anchor="ctr" anchorCtr="0"/>
          <a:lstStyle>
            <a:lvl1pPr marL="0" indent="0" algn="ctr">
              <a:buNone/>
              <a:tabLst>
                <a:tab pos="8697913" algn="r"/>
              </a:tabLst>
              <a:defRPr lang="cs-CZ" sz="2800" kern="1200" cap="all" baseline="0" noProof="0" dirty="0" smtClean="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Závěrečn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14403" y="5085184"/>
            <a:ext cx="5226670" cy="1175793"/>
          </a:xfrm>
          <a:prstGeom prst="rect">
            <a:avLst/>
          </a:prstGeom>
        </p:spPr>
      </p:pic>
      <p:sp>
        <p:nvSpPr>
          <p:cNvPr id="23" name="Zástupný symbol pro text 22"/>
          <p:cNvSpPr>
            <a:spLocks noGrp="1"/>
          </p:cNvSpPr>
          <p:nvPr>
            <p:ph type="body" sz="quarter" idx="10"/>
          </p:nvPr>
        </p:nvSpPr>
        <p:spPr>
          <a:xfrm>
            <a:off x="107950" y="2780928"/>
            <a:ext cx="8856663" cy="7207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 cap="all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quarter" idx="11"/>
          </p:nvPr>
        </p:nvSpPr>
        <p:spPr>
          <a:xfrm>
            <a:off x="107504" y="3645024"/>
            <a:ext cx="8856662" cy="2880320"/>
          </a:xfrm>
          <a:prstGeom prst="rect">
            <a:avLst/>
          </a:prstGeom>
        </p:spPr>
        <p:txBody>
          <a:bodyPr/>
          <a:lstStyle>
            <a:lvl1pPr algn="l">
              <a:buFontTx/>
              <a:buNone/>
              <a:defRPr sz="12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Obdélník 9"/>
          <p:cNvSpPr/>
          <p:nvPr userDrawn="1"/>
        </p:nvSpPr>
        <p:spPr>
          <a:xfrm>
            <a:off x="251520" y="0"/>
            <a:ext cx="144016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grpSp>
        <p:nvGrpSpPr>
          <p:cNvPr id="2" name="Skupina 15"/>
          <p:cNvGrpSpPr/>
          <p:nvPr userDrawn="1"/>
        </p:nvGrpSpPr>
        <p:grpSpPr>
          <a:xfrm>
            <a:off x="7677869" y="6483340"/>
            <a:ext cx="1315194" cy="310355"/>
            <a:chOff x="285428" y="6483340"/>
            <a:chExt cx="1315194" cy="310355"/>
          </a:xfrm>
        </p:grpSpPr>
        <p:pic>
          <p:nvPicPr>
            <p:cNvPr id="17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428" y="6483340"/>
              <a:ext cx="628471" cy="310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obrázek 3" descr="http://www.conversition.com/wp-content/uploads/2011/02/esomar-logo.png"/>
            <p:cNvPicPr>
              <a:picLocks noChangeAspect="1" noChangeArrowheads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52550" y="6539745"/>
              <a:ext cx="648072" cy="215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11" name="Přímá spojnice 2"/>
          <p:cNvCxnSpPr/>
          <p:nvPr userDrawn="1"/>
        </p:nvCxnSpPr>
        <p:spPr>
          <a:xfrm>
            <a:off x="0" y="3573016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8784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cxnSp>
        <p:nvCxnSpPr>
          <p:cNvPr id="10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9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8784000" cy="14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180000" y="2952000"/>
            <a:ext cx="8784000" cy="342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8784000" cy="342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180000" y="4932000"/>
            <a:ext cx="8784000" cy="14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61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6444000" y="1332000"/>
            <a:ext cx="25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fous\Desktop\ppm-factum_logo.png"/>
          <p:cNvPicPr>
            <a:picLocks noChangeAspect="1" noChangeArrowheads="1"/>
          </p:cNvPicPr>
          <p:nvPr/>
        </p:nvPicPr>
        <p:blipFill>
          <a:blip r:embed="rId19" cstate="email"/>
          <a:srcRect/>
          <a:stretch>
            <a:fillRect/>
          </a:stretch>
        </p:blipFill>
        <p:spPr bwMode="auto">
          <a:xfrm>
            <a:off x="7812360" y="116632"/>
            <a:ext cx="1224136" cy="60431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937" r:id="rId2"/>
    <p:sldLayoutId id="2147483943" r:id="rId3"/>
    <p:sldLayoutId id="2147483944" r:id="rId4"/>
    <p:sldLayoutId id="2147483949" r:id="rId5"/>
    <p:sldLayoutId id="2147483950" r:id="rId6"/>
    <p:sldLayoutId id="2147483951" r:id="rId7"/>
    <p:sldLayoutId id="2147483952" r:id="rId8"/>
    <p:sldLayoutId id="2147483953" r:id="rId9"/>
    <p:sldLayoutId id="2147483954" r:id="rId10"/>
    <p:sldLayoutId id="2147483955" r:id="rId11"/>
    <p:sldLayoutId id="2147483956" r:id="rId12"/>
    <p:sldLayoutId id="2147483957" r:id="rId13"/>
    <p:sldLayoutId id="2147483958" r:id="rId14"/>
    <p:sldLayoutId id="2147483959" r:id="rId15"/>
    <p:sldLayoutId id="2147483968" r:id="rId16"/>
    <p:sldLayoutId id="2147483969" r:id="rId17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hyperlink" Target="http://www.factum.cz/" TargetMode="External"/><Relationship Id="rId7" Type="http://schemas.openxmlformats.org/officeDocument/2006/relationships/image" Target="../media/image45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 smtClean="0"/>
              <a:t>Ministerstvo vnitra ČR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2</a:t>
            </a:r>
            <a:r>
              <a:rPr lang="cs-CZ" dirty="0" smtClean="0"/>
              <a:t>7. </a:t>
            </a:r>
            <a:r>
              <a:rPr lang="cs-CZ" dirty="0" smtClean="0"/>
              <a:t>8. 2020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0"/>
          </p:nvPr>
        </p:nvSpPr>
        <p:spPr>
          <a:xfrm>
            <a:off x="2124050" y="4941168"/>
            <a:ext cx="6768430" cy="936105"/>
          </a:xfrm>
        </p:spPr>
        <p:txBody>
          <a:bodyPr/>
          <a:lstStyle/>
          <a:p>
            <a:r>
              <a:rPr lang="cs-CZ" sz="2000" cap="all" dirty="0" smtClean="0"/>
              <a:t>Krajská zpráva – </a:t>
            </a:r>
            <a:r>
              <a:rPr lang="cs-CZ" sz="2000" cap="all" dirty="0" err="1" smtClean="0"/>
              <a:t>hl.m.</a:t>
            </a:r>
            <a:r>
              <a:rPr lang="cs-CZ" sz="2000" dirty="0" err="1" smtClean="0"/>
              <a:t>Praha</a:t>
            </a:r>
            <a:endParaRPr lang="cs-CZ" sz="2000" dirty="0" smtClean="0"/>
          </a:p>
          <a:p>
            <a:r>
              <a:rPr lang="cs-CZ" sz="2000" cap="all" dirty="0" smtClean="0"/>
              <a:t>Výzkum zaměřený na problematiku kriminality a její prevenci (2020)</a:t>
            </a:r>
            <a:endParaRPr lang="cs-CZ" sz="2000" cap="all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17488" y="4988018"/>
            <a:ext cx="1908175" cy="842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Vlivy na kriminalitu</a:t>
            </a:r>
            <a:endParaRPr lang="cs-CZ" cap="all" dirty="0"/>
          </a:p>
        </p:txBody>
      </p:sp>
    </p:spTree>
    <p:extLst>
      <p:ext uri="{BB962C8B-B14F-4D97-AF65-F5344CB8AC3E}">
        <p14:creationId xmlns:p14="http://schemas.microsoft.com/office/powerpoint/2010/main" xmlns="" val="42634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Q5. Jak velký negativní vliv na současnou úroveň kriminality má u nás, podle Vašeho názoru: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11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ovlivňuje kriminalitu?</a:t>
            </a:r>
          </a:p>
        </p:txBody>
      </p:sp>
      <p:cxnSp>
        <p:nvCxnSpPr>
          <p:cNvPr id="10" name="Přímá spojovací čára 9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" y="1706835"/>
            <a:ext cx="9086850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62470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X6. </a:t>
            </a:r>
            <a:r>
              <a:rPr lang="cs-CZ" dirty="0"/>
              <a:t>Domníváte se, že na kriminalitě v ČR se určité skupiny lidí podílejí výrazněji než ostatní? X7.  Pokuste se prosím pojmenovat, o koho se podle Vás hlavně </a:t>
            </a:r>
            <a:r>
              <a:rPr lang="cs-CZ" dirty="0" smtClean="0"/>
              <a:t>jedná: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12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Podíl na kriminalitě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5363" y="1724744"/>
            <a:ext cx="7153275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39026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Q3. Do jaké míry by Vám vadilo, kdyby ve vzdálenosti 5 minut chůze od Vašeho domu mělo vzniknout: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13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Tolerance k jednotlivým zařízením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" y="1546051"/>
            <a:ext cx="9086850" cy="526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Vnímání a Hodnocení policie</a:t>
            </a:r>
            <a:endParaRPr lang="cs-CZ" cap="all" dirty="0"/>
          </a:p>
        </p:txBody>
      </p:sp>
    </p:spTree>
    <p:extLst>
      <p:ext uri="{BB962C8B-B14F-4D97-AF65-F5344CB8AC3E}">
        <p14:creationId xmlns:p14="http://schemas.microsoft.com/office/powerpoint/2010/main" xmlns="" val="144509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15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I.</a:t>
            </a:r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5" y="1736179"/>
            <a:ext cx="8401050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16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cs-CZ" dirty="0" smtClean="0"/>
              <a:t>II.</a:t>
            </a:r>
            <a:endParaRPr lang="cs-CZ" dirty="0"/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5" y="1800225"/>
            <a:ext cx="8401050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17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cs-CZ" dirty="0" smtClean="0"/>
              <a:t>III.</a:t>
            </a:r>
            <a:endParaRPr lang="cs-CZ" dirty="0"/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3" y="1905719"/>
            <a:ext cx="8829675" cy="461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18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cs-CZ" dirty="0" smtClean="0"/>
              <a:t>I</a:t>
            </a:r>
            <a:r>
              <a:rPr lang="en-US" dirty="0" smtClean="0"/>
              <a:t>V</a:t>
            </a:r>
            <a:r>
              <a:rPr lang="cs-CZ" dirty="0" smtClean="0"/>
              <a:t>.</a:t>
            </a:r>
            <a:endParaRPr lang="cs-CZ" dirty="0"/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488" y="1786855"/>
            <a:ext cx="89630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pl-PL" dirty="0"/>
              <a:t>P10. A jak hodnotíte výroky: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19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en-US" dirty="0" smtClean="0"/>
              <a:t>V</a:t>
            </a:r>
            <a:r>
              <a:rPr lang="cs-CZ" dirty="0" smtClean="0"/>
              <a:t>. </a:t>
            </a:r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488" y="2054324"/>
            <a:ext cx="8963025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38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408232827"/>
              </p:ext>
            </p:extLst>
          </p:nvPr>
        </p:nvGraphicFramePr>
        <p:xfrm>
          <a:off x="179512" y="1052736"/>
          <a:ext cx="6984776" cy="3240360"/>
        </p:xfrm>
        <a:graphic>
          <a:graphicData uri="http://schemas.openxmlformats.org/drawingml/2006/table">
            <a:tbl>
              <a:tblPr/>
              <a:tblGrid>
                <a:gridCol w="6125819"/>
                <a:gridCol w="858957"/>
              </a:tblGrid>
              <a:tr h="360040"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strana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/>
                      <a:r>
                        <a:rPr lang="cs-CZ" sz="1400" b="1" cap="all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VÝCHODISKA A metodika</a:t>
                      </a:r>
                      <a:endParaRPr lang="cs-CZ" sz="1400" b="1" cap="all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/>
                      <a:r>
                        <a:rPr lang="cs-CZ" sz="1400" b="1" cap="all" noProof="1" smtClean="0">
                          <a:solidFill>
                            <a:schemeClr val="tx1"/>
                          </a:solidFill>
                          <a:latin typeface="+mn-lt"/>
                        </a:rPr>
                        <a:t>DETAILNÍ</a:t>
                      </a:r>
                      <a:r>
                        <a:rPr lang="cs-CZ" sz="1400" b="1" cap="all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ANALÝZA</a:t>
                      </a:r>
                      <a:endParaRPr lang="cs-CZ" sz="1400" b="1" cap="all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177800" indent="184150" algn="l"/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Prevence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kriminality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354013" indent="0" algn="l"/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Vlivy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na kriminalitu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354013" indent="0" algn="l"/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Vnímání a hodnocení Policie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ČR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354013" indent="0" algn="l">
                        <a:tabLst>
                          <a:tab pos="354013" algn="l"/>
                        </a:tabLst>
                      </a:pPr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Občané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a kriminalita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kumimoji="0" 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0" indent="361950" algn="l"/>
                      <a:r>
                        <a:rPr lang="cs-CZ" sz="1400" b="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Postoje</a:t>
                      </a:r>
                      <a:r>
                        <a:rPr lang="cs-CZ" sz="1400" b="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k tématům</a:t>
                      </a:r>
                      <a:endParaRPr lang="cs-CZ" sz="1400" b="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kumimoji="0" 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/>
                      <a:r>
                        <a:rPr lang="cs-CZ" sz="1400" b="1" cap="all" noProof="1" smtClean="0">
                          <a:solidFill>
                            <a:schemeClr val="tx1"/>
                          </a:solidFill>
                          <a:latin typeface="+mn-lt"/>
                        </a:rPr>
                        <a:t>PŘÍLOHY</a:t>
                      </a:r>
                      <a:endParaRPr lang="cs-CZ" sz="1400" b="1" cap="all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  <a:r>
                        <a:rPr kumimoji="0" 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Elipsa 8"/>
          <p:cNvSpPr/>
          <p:nvPr/>
        </p:nvSpPr>
        <p:spPr>
          <a:xfrm flipV="1">
            <a:off x="7524328" y="5301208"/>
            <a:ext cx="1224136" cy="1224136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3" name="Group 137"/>
          <p:cNvGrpSpPr/>
          <p:nvPr/>
        </p:nvGrpSpPr>
        <p:grpSpPr>
          <a:xfrm>
            <a:off x="7884368" y="5517232"/>
            <a:ext cx="648072" cy="792088"/>
            <a:chOff x="6462712" y="3543300"/>
            <a:chExt cx="279649" cy="341551"/>
          </a:xfrm>
          <a:solidFill>
            <a:schemeClr val="bg1"/>
          </a:solidFill>
        </p:grpSpPr>
        <p:sp>
          <p:nvSpPr>
            <p:cNvPr id="14" name="Shape 11660"/>
            <p:cNvSpPr/>
            <p:nvPr/>
          </p:nvSpPr>
          <p:spPr>
            <a:xfrm>
              <a:off x="6553200" y="3695700"/>
              <a:ext cx="88088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00" y="0"/>
                  </a:moveTo>
                  <a:cubicBezTo>
                    <a:pt x="536" y="0"/>
                    <a:pt x="0" y="3215"/>
                    <a:pt x="0" y="7195"/>
                  </a:cubicBezTo>
                  <a:lnTo>
                    <a:pt x="0" y="14405"/>
                  </a:lnTo>
                  <a:cubicBezTo>
                    <a:pt x="0" y="18358"/>
                    <a:pt x="536" y="21600"/>
                    <a:pt x="1200" y="21600"/>
                  </a:cubicBezTo>
                  <a:lnTo>
                    <a:pt x="20398" y="21600"/>
                  </a:lnTo>
                  <a:cubicBezTo>
                    <a:pt x="21064" y="21600"/>
                    <a:pt x="21600" y="18358"/>
                    <a:pt x="21600" y="14405"/>
                  </a:cubicBezTo>
                  <a:lnTo>
                    <a:pt x="21600" y="7195"/>
                  </a:lnTo>
                  <a:cubicBezTo>
                    <a:pt x="21600" y="3215"/>
                    <a:pt x="21064" y="0"/>
                    <a:pt x="20398" y="0"/>
                  </a:cubicBezTo>
                  <a:cubicBezTo>
                    <a:pt x="20398" y="0"/>
                    <a:pt x="1200" y="0"/>
                    <a:pt x="1200" y="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5" name="Shape 11661"/>
            <p:cNvSpPr/>
            <p:nvPr/>
          </p:nvSpPr>
          <p:spPr>
            <a:xfrm>
              <a:off x="6553200" y="3781425"/>
              <a:ext cx="53829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63" y="21600"/>
                  </a:moveTo>
                  <a:lnTo>
                    <a:pt x="19637" y="21600"/>
                  </a:lnTo>
                  <a:cubicBezTo>
                    <a:pt x="20723" y="21600"/>
                    <a:pt x="21600" y="18372"/>
                    <a:pt x="21600" y="14391"/>
                  </a:cubicBezTo>
                  <a:lnTo>
                    <a:pt x="21600" y="7195"/>
                  </a:lnTo>
                  <a:cubicBezTo>
                    <a:pt x="21600" y="3228"/>
                    <a:pt x="20723" y="0"/>
                    <a:pt x="19637" y="0"/>
                  </a:cubicBezTo>
                  <a:lnTo>
                    <a:pt x="1963" y="0"/>
                  </a:lnTo>
                  <a:cubicBezTo>
                    <a:pt x="877" y="0"/>
                    <a:pt x="0" y="3228"/>
                    <a:pt x="0" y="7195"/>
                  </a:cubicBezTo>
                  <a:lnTo>
                    <a:pt x="0" y="14391"/>
                  </a:lnTo>
                  <a:cubicBezTo>
                    <a:pt x="0" y="18372"/>
                    <a:pt x="877" y="21600"/>
                    <a:pt x="1963" y="2160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6" name="Shape 11662"/>
            <p:cNvSpPr/>
            <p:nvPr/>
          </p:nvSpPr>
          <p:spPr>
            <a:xfrm>
              <a:off x="6553200" y="3652838"/>
              <a:ext cx="88088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209"/>
                  </a:moveTo>
                  <a:cubicBezTo>
                    <a:pt x="21600" y="3228"/>
                    <a:pt x="21064" y="0"/>
                    <a:pt x="20398" y="0"/>
                  </a:cubicBezTo>
                  <a:lnTo>
                    <a:pt x="1200" y="0"/>
                  </a:lnTo>
                  <a:cubicBezTo>
                    <a:pt x="536" y="0"/>
                    <a:pt x="0" y="3228"/>
                    <a:pt x="0" y="7209"/>
                  </a:cubicBezTo>
                  <a:lnTo>
                    <a:pt x="0" y="14405"/>
                  </a:lnTo>
                  <a:cubicBezTo>
                    <a:pt x="0" y="18372"/>
                    <a:pt x="536" y="21600"/>
                    <a:pt x="1200" y="21600"/>
                  </a:cubicBezTo>
                  <a:lnTo>
                    <a:pt x="20398" y="21600"/>
                  </a:lnTo>
                  <a:cubicBezTo>
                    <a:pt x="21064" y="21600"/>
                    <a:pt x="21600" y="18372"/>
                    <a:pt x="21600" y="14405"/>
                  </a:cubicBezTo>
                  <a:cubicBezTo>
                    <a:pt x="21600" y="14405"/>
                    <a:pt x="21600" y="7209"/>
                    <a:pt x="21600" y="7209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7" name="Shape 11663"/>
            <p:cNvSpPr/>
            <p:nvPr/>
          </p:nvSpPr>
          <p:spPr>
            <a:xfrm>
              <a:off x="6462712" y="3576638"/>
              <a:ext cx="220229" cy="2740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400" y="19671"/>
                  </a:moveTo>
                  <a:lnTo>
                    <a:pt x="2400" y="4243"/>
                  </a:lnTo>
                  <a:lnTo>
                    <a:pt x="19200" y="4243"/>
                  </a:lnTo>
                  <a:lnTo>
                    <a:pt x="19200" y="13318"/>
                  </a:lnTo>
                  <a:cubicBezTo>
                    <a:pt x="19815" y="13189"/>
                    <a:pt x="20457" y="13114"/>
                    <a:pt x="21120" y="13114"/>
                  </a:cubicBezTo>
                  <a:cubicBezTo>
                    <a:pt x="21282" y="13114"/>
                    <a:pt x="21440" y="13125"/>
                    <a:pt x="21600" y="13134"/>
                  </a:cubicBezTo>
                  <a:lnTo>
                    <a:pt x="21600" y="1542"/>
                  </a:lnTo>
                  <a:cubicBezTo>
                    <a:pt x="21600" y="691"/>
                    <a:pt x="20741" y="0"/>
                    <a:pt x="19200" y="0"/>
                  </a:cubicBezTo>
                  <a:lnTo>
                    <a:pt x="16273" y="0"/>
                  </a:lnTo>
                  <a:cubicBezTo>
                    <a:pt x="16303" y="121"/>
                    <a:pt x="16320" y="246"/>
                    <a:pt x="16320" y="374"/>
                  </a:cubicBezTo>
                  <a:cubicBezTo>
                    <a:pt x="16320" y="1454"/>
                    <a:pt x="15250" y="2314"/>
                    <a:pt x="13935" y="2314"/>
                  </a:cubicBezTo>
                  <a:lnTo>
                    <a:pt x="7666" y="2314"/>
                  </a:lnTo>
                  <a:cubicBezTo>
                    <a:pt x="6351" y="2314"/>
                    <a:pt x="5280" y="1454"/>
                    <a:pt x="5280" y="397"/>
                  </a:cubicBezTo>
                  <a:cubicBezTo>
                    <a:pt x="5280" y="260"/>
                    <a:pt x="5298" y="128"/>
                    <a:pt x="5331" y="0"/>
                  </a:cubicBezTo>
                  <a:lnTo>
                    <a:pt x="1441" y="0"/>
                  </a:lnTo>
                  <a:cubicBezTo>
                    <a:pt x="860" y="0"/>
                    <a:pt x="0" y="691"/>
                    <a:pt x="0" y="1542"/>
                  </a:cubicBezTo>
                  <a:lnTo>
                    <a:pt x="0" y="20057"/>
                  </a:lnTo>
                  <a:cubicBezTo>
                    <a:pt x="0" y="20909"/>
                    <a:pt x="860" y="21600"/>
                    <a:pt x="1920" y="21600"/>
                  </a:cubicBezTo>
                  <a:lnTo>
                    <a:pt x="14006" y="21600"/>
                  </a:lnTo>
                  <a:cubicBezTo>
                    <a:pt x="13701" y="20998"/>
                    <a:pt x="13518" y="20349"/>
                    <a:pt x="13465" y="19671"/>
                  </a:cubicBezTo>
                  <a:cubicBezTo>
                    <a:pt x="13465" y="19671"/>
                    <a:pt x="2400" y="19671"/>
                    <a:pt x="2400" y="19671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8" name="Shape 11664"/>
            <p:cNvSpPr/>
            <p:nvPr/>
          </p:nvSpPr>
          <p:spPr>
            <a:xfrm>
              <a:off x="6524625" y="3543300"/>
              <a:ext cx="92981" cy="538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2" y="3927"/>
                  </a:moveTo>
                  <a:cubicBezTo>
                    <a:pt x="11742" y="3927"/>
                    <a:pt x="12507" y="5244"/>
                    <a:pt x="12507" y="6872"/>
                  </a:cubicBezTo>
                  <a:cubicBezTo>
                    <a:pt x="12507" y="8499"/>
                    <a:pt x="11742" y="9816"/>
                    <a:pt x="10802" y="9816"/>
                  </a:cubicBezTo>
                  <a:cubicBezTo>
                    <a:pt x="9860" y="9816"/>
                    <a:pt x="9095" y="8499"/>
                    <a:pt x="9095" y="6872"/>
                  </a:cubicBezTo>
                  <a:cubicBezTo>
                    <a:pt x="9095" y="5244"/>
                    <a:pt x="9860" y="3927"/>
                    <a:pt x="10802" y="3927"/>
                  </a:cubicBezTo>
                  <a:close/>
                  <a:moveTo>
                    <a:pt x="3377" y="21600"/>
                  </a:moveTo>
                  <a:lnTo>
                    <a:pt x="18225" y="21600"/>
                  </a:lnTo>
                  <a:cubicBezTo>
                    <a:pt x="20090" y="21600"/>
                    <a:pt x="21600" y="18987"/>
                    <a:pt x="21600" y="15770"/>
                  </a:cubicBezTo>
                  <a:lnTo>
                    <a:pt x="21600" y="15650"/>
                  </a:lnTo>
                  <a:cubicBezTo>
                    <a:pt x="21600" y="12426"/>
                    <a:pt x="20090" y="9816"/>
                    <a:pt x="18225" y="9816"/>
                  </a:cubicBezTo>
                  <a:lnTo>
                    <a:pt x="16474" y="9816"/>
                  </a:lnTo>
                  <a:cubicBezTo>
                    <a:pt x="15539" y="9816"/>
                    <a:pt x="14780" y="8506"/>
                    <a:pt x="14780" y="6894"/>
                  </a:cubicBezTo>
                  <a:lnTo>
                    <a:pt x="14780" y="6789"/>
                  </a:lnTo>
                  <a:cubicBezTo>
                    <a:pt x="14780" y="3038"/>
                    <a:pt x="13019" y="0"/>
                    <a:pt x="10848" y="0"/>
                  </a:cubicBezTo>
                  <a:lnTo>
                    <a:pt x="10755" y="0"/>
                  </a:lnTo>
                  <a:cubicBezTo>
                    <a:pt x="8583" y="0"/>
                    <a:pt x="6822" y="3038"/>
                    <a:pt x="6822" y="6789"/>
                  </a:cubicBezTo>
                  <a:lnTo>
                    <a:pt x="6822" y="6890"/>
                  </a:lnTo>
                  <a:cubicBezTo>
                    <a:pt x="6822" y="8506"/>
                    <a:pt x="6063" y="9816"/>
                    <a:pt x="5128" y="9816"/>
                  </a:cubicBezTo>
                  <a:lnTo>
                    <a:pt x="3377" y="9816"/>
                  </a:lnTo>
                  <a:cubicBezTo>
                    <a:pt x="1513" y="9816"/>
                    <a:pt x="0" y="12426"/>
                    <a:pt x="0" y="15650"/>
                  </a:cubicBezTo>
                  <a:lnTo>
                    <a:pt x="0" y="15770"/>
                  </a:lnTo>
                  <a:cubicBezTo>
                    <a:pt x="0" y="18987"/>
                    <a:pt x="1513" y="21600"/>
                    <a:pt x="3377" y="2160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9" name="Shape 11665"/>
            <p:cNvSpPr/>
            <p:nvPr/>
          </p:nvSpPr>
          <p:spPr>
            <a:xfrm>
              <a:off x="6553200" y="3738563"/>
              <a:ext cx="63615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195"/>
                  </a:moveTo>
                  <a:cubicBezTo>
                    <a:pt x="21600" y="3215"/>
                    <a:pt x="20858" y="0"/>
                    <a:pt x="19939" y="0"/>
                  </a:cubicBezTo>
                  <a:lnTo>
                    <a:pt x="1661" y="0"/>
                  </a:lnTo>
                  <a:cubicBezTo>
                    <a:pt x="742" y="0"/>
                    <a:pt x="0" y="3215"/>
                    <a:pt x="0" y="7195"/>
                  </a:cubicBezTo>
                  <a:lnTo>
                    <a:pt x="0" y="14391"/>
                  </a:lnTo>
                  <a:cubicBezTo>
                    <a:pt x="0" y="18372"/>
                    <a:pt x="742" y="21600"/>
                    <a:pt x="1661" y="21600"/>
                  </a:cubicBezTo>
                  <a:lnTo>
                    <a:pt x="19939" y="21600"/>
                  </a:lnTo>
                  <a:cubicBezTo>
                    <a:pt x="20858" y="21600"/>
                    <a:pt x="21600" y="18372"/>
                    <a:pt x="21600" y="14391"/>
                  </a:cubicBezTo>
                  <a:cubicBezTo>
                    <a:pt x="21600" y="14391"/>
                    <a:pt x="21600" y="7195"/>
                    <a:pt x="21600" y="7195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0" name="Shape 11666"/>
            <p:cNvSpPr/>
            <p:nvPr/>
          </p:nvSpPr>
          <p:spPr>
            <a:xfrm>
              <a:off x="6505575" y="3643313"/>
              <a:ext cx="38302" cy="292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2" extrusionOk="0">
                  <a:moveTo>
                    <a:pt x="20181" y="828"/>
                  </a:moveTo>
                  <a:cubicBezTo>
                    <a:pt x="19161" y="-378"/>
                    <a:pt x="17594" y="-250"/>
                    <a:pt x="16686" y="1098"/>
                  </a:cubicBezTo>
                  <a:lnTo>
                    <a:pt x="8366" y="13465"/>
                  </a:lnTo>
                  <a:lnTo>
                    <a:pt x="4014" y="8875"/>
                  </a:lnTo>
                  <a:cubicBezTo>
                    <a:pt x="2948" y="7750"/>
                    <a:pt x="1397" y="7979"/>
                    <a:pt x="545" y="9387"/>
                  </a:cubicBezTo>
                  <a:cubicBezTo>
                    <a:pt x="-312" y="10796"/>
                    <a:pt x="-139" y="12845"/>
                    <a:pt x="928" y="13970"/>
                  </a:cubicBezTo>
                  <a:lnTo>
                    <a:pt x="7106" y="20508"/>
                  </a:lnTo>
                  <a:cubicBezTo>
                    <a:pt x="7565" y="20986"/>
                    <a:pt x="8106" y="21222"/>
                    <a:pt x="8646" y="21222"/>
                  </a:cubicBezTo>
                  <a:cubicBezTo>
                    <a:pt x="9335" y="21222"/>
                    <a:pt x="10008" y="20851"/>
                    <a:pt x="10498" y="20123"/>
                  </a:cubicBezTo>
                  <a:lnTo>
                    <a:pt x="20385" y="5431"/>
                  </a:lnTo>
                  <a:cubicBezTo>
                    <a:pt x="21288" y="4090"/>
                    <a:pt x="21196" y="2021"/>
                    <a:pt x="20181" y="828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1" name="Shape 11667"/>
            <p:cNvSpPr/>
            <p:nvPr/>
          </p:nvSpPr>
          <p:spPr>
            <a:xfrm>
              <a:off x="6615113" y="3757612"/>
              <a:ext cx="127248" cy="1272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858" y="8581"/>
                  </a:moveTo>
                  <a:lnTo>
                    <a:pt x="11212" y="16057"/>
                  </a:lnTo>
                  <a:cubicBezTo>
                    <a:pt x="10884" y="16425"/>
                    <a:pt x="10429" y="16615"/>
                    <a:pt x="9968" y="16615"/>
                  </a:cubicBezTo>
                  <a:cubicBezTo>
                    <a:pt x="9603" y="16615"/>
                    <a:pt x="9238" y="16495"/>
                    <a:pt x="8932" y="16250"/>
                  </a:cubicBezTo>
                  <a:lnTo>
                    <a:pt x="4778" y="12928"/>
                  </a:lnTo>
                  <a:cubicBezTo>
                    <a:pt x="4061" y="12355"/>
                    <a:pt x="3946" y="11309"/>
                    <a:pt x="4519" y="10592"/>
                  </a:cubicBezTo>
                  <a:cubicBezTo>
                    <a:pt x="5091" y="9875"/>
                    <a:pt x="6137" y="9759"/>
                    <a:pt x="6856" y="10333"/>
                  </a:cubicBezTo>
                  <a:lnTo>
                    <a:pt x="9775" y="12669"/>
                  </a:lnTo>
                  <a:lnTo>
                    <a:pt x="15374" y="6372"/>
                  </a:lnTo>
                  <a:cubicBezTo>
                    <a:pt x="15982" y="5686"/>
                    <a:pt x="17034" y="5623"/>
                    <a:pt x="17717" y="6234"/>
                  </a:cubicBezTo>
                  <a:cubicBezTo>
                    <a:pt x="18404" y="6844"/>
                    <a:pt x="18467" y="7894"/>
                    <a:pt x="17858" y="8581"/>
                  </a:cubicBezTo>
                  <a:close/>
                  <a:moveTo>
                    <a:pt x="10800" y="0"/>
                  </a:moveTo>
                  <a:cubicBezTo>
                    <a:pt x="4836" y="0"/>
                    <a:pt x="0" y="4834"/>
                    <a:pt x="0" y="10799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5" y="21600"/>
                    <a:pt x="21600" y="16765"/>
                    <a:pt x="21600" y="10799"/>
                  </a:cubicBezTo>
                  <a:cubicBezTo>
                    <a:pt x="21600" y="4834"/>
                    <a:pt x="16765" y="0"/>
                    <a:pt x="10800" y="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2" name="Shape 11668"/>
            <p:cNvSpPr/>
            <p:nvPr/>
          </p:nvSpPr>
          <p:spPr>
            <a:xfrm>
              <a:off x="6505575" y="3729037"/>
              <a:ext cx="38302" cy="292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6" extrusionOk="0">
                  <a:moveTo>
                    <a:pt x="20181" y="826"/>
                  </a:moveTo>
                  <a:cubicBezTo>
                    <a:pt x="19161" y="-374"/>
                    <a:pt x="17594" y="-253"/>
                    <a:pt x="16686" y="1102"/>
                  </a:cubicBezTo>
                  <a:lnTo>
                    <a:pt x="8366" y="13473"/>
                  </a:lnTo>
                  <a:lnTo>
                    <a:pt x="4014" y="8882"/>
                  </a:lnTo>
                  <a:cubicBezTo>
                    <a:pt x="2948" y="7750"/>
                    <a:pt x="1397" y="7986"/>
                    <a:pt x="545" y="9388"/>
                  </a:cubicBezTo>
                  <a:cubicBezTo>
                    <a:pt x="-312" y="10804"/>
                    <a:pt x="-139" y="12853"/>
                    <a:pt x="928" y="13979"/>
                  </a:cubicBezTo>
                  <a:lnTo>
                    <a:pt x="7106" y="20511"/>
                  </a:lnTo>
                  <a:cubicBezTo>
                    <a:pt x="7565" y="20997"/>
                    <a:pt x="8106" y="21226"/>
                    <a:pt x="8646" y="21226"/>
                  </a:cubicBezTo>
                  <a:cubicBezTo>
                    <a:pt x="9335" y="21226"/>
                    <a:pt x="10008" y="20862"/>
                    <a:pt x="10498" y="20134"/>
                  </a:cubicBezTo>
                  <a:lnTo>
                    <a:pt x="20385" y="5437"/>
                  </a:lnTo>
                  <a:cubicBezTo>
                    <a:pt x="21288" y="4089"/>
                    <a:pt x="21196" y="2019"/>
                    <a:pt x="20181" y="826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3" name="Shape 11669"/>
            <p:cNvSpPr/>
            <p:nvPr/>
          </p:nvSpPr>
          <p:spPr>
            <a:xfrm>
              <a:off x="6505575" y="3771900"/>
              <a:ext cx="38302" cy="292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7" extrusionOk="0">
                  <a:moveTo>
                    <a:pt x="20181" y="827"/>
                  </a:moveTo>
                  <a:cubicBezTo>
                    <a:pt x="19161" y="-373"/>
                    <a:pt x="17594" y="-252"/>
                    <a:pt x="16686" y="1096"/>
                  </a:cubicBezTo>
                  <a:lnTo>
                    <a:pt x="8366" y="13477"/>
                  </a:lnTo>
                  <a:lnTo>
                    <a:pt x="4014" y="8880"/>
                  </a:lnTo>
                  <a:cubicBezTo>
                    <a:pt x="2948" y="7755"/>
                    <a:pt x="1397" y="7984"/>
                    <a:pt x="545" y="9392"/>
                  </a:cubicBezTo>
                  <a:cubicBezTo>
                    <a:pt x="-312" y="10794"/>
                    <a:pt x="-139" y="12857"/>
                    <a:pt x="928" y="13975"/>
                  </a:cubicBezTo>
                  <a:lnTo>
                    <a:pt x="7106" y="20506"/>
                  </a:lnTo>
                  <a:cubicBezTo>
                    <a:pt x="7565" y="20991"/>
                    <a:pt x="8106" y="21227"/>
                    <a:pt x="8646" y="21227"/>
                  </a:cubicBezTo>
                  <a:cubicBezTo>
                    <a:pt x="9335" y="21227"/>
                    <a:pt x="10008" y="20856"/>
                    <a:pt x="10498" y="20128"/>
                  </a:cubicBezTo>
                  <a:lnTo>
                    <a:pt x="20385" y="5436"/>
                  </a:lnTo>
                  <a:cubicBezTo>
                    <a:pt x="21288" y="4089"/>
                    <a:pt x="21196" y="2026"/>
                    <a:pt x="20181" y="827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4" name="Shape 11670"/>
            <p:cNvSpPr/>
            <p:nvPr/>
          </p:nvSpPr>
          <p:spPr>
            <a:xfrm>
              <a:off x="6505575" y="3686175"/>
              <a:ext cx="38302" cy="292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7" extrusionOk="0">
                  <a:moveTo>
                    <a:pt x="20181" y="827"/>
                  </a:moveTo>
                  <a:cubicBezTo>
                    <a:pt x="19161" y="-373"/>
                    <a:pt x="17594" y="-252"/>
                    <a:pt x="16686" y="1096"/>
                  </a:cubicBezTo>
                  <a:lnTo>
                    <a:pt x="8366" y="13470"/>
                  </a:lnTo>
                  <a:lnTo>
                    <a:pt x="4014" y="8867"/>
                  </a:lnTo>
                  <a:cubicBezTo>
                    <a:pt x="2948" y="7741"/>
                    <a:pt x="1397" y="7977"/>
                    <a:pt x="545" y="9386"/>
                  </a:cubicBezTo>
                  <a:cubicBezTo>
                    <a:pt x="-312" y="10794"/>
                    <a:pt x="-139" y="12850"/>
                    <a:pt x="928" y="13975"/>
                  </a:cubicBezTo>
                  <a:lnTo>
                    <a:pt x="7106" y="20499"/>
                  </a:lnTo>
                  <a:cubicBezTo>
                    <a:pt x="7565" y="20984"/>
                    <a:pt x="8106" y="21227"/>
                    <a:pt x="8646" y="21227"/>
                  </a:cubicBezTo>
                  <a:cubicBezTo>
                    <a:pt x="9335" y="21227"/>
                    <a:pt x="10008" y="20843"/>
                    <a:pt x="10498" y="20122"/>
                  </a:cubicBezTo>
                  <a:lnTo>
                    <a:pt x="20385" y="5430"/>
                  </a:lnTo>
                  <a:cubicBezTo>
                    <a:pt x="21288" y="4082"/>
                    <a:pt x="21196" y="2020"/>
                    <a:pt x="20181" y="827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sp>
        <p:nvSpPr>
          <p:cNvPr id="25" name="Nadpis 1"/>
          <p:cNvSpPr>
            <a:spLocks noGrp="1"/>
          </p:cNvSpPr>
          <p:nvPr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26" name="Zástupný symbol pro číslo snímku 4"/>
          <p:cNvSpPr>
            <a:spLocks noGrp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</p:spPr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</a:t>
            </a:fld>
            <a:endParaRPr lang="cs-CZ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P12. Jak hodnotíte fungování následujících institucí z pohledu zajišťování bezpečnosti a pořádku?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20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institucí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125" y="1772369"/>
            <a:ext cx="866775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P1. Policie České republiky má na starosti především potírání kriminality a podobných jevů. Myslíte si, že by měla být aktivní také v oblasti prevence (předcházení) kriminality a podobných jevů?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21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Aktivita policie ČR v oblasti prevence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8" y="1916832"/>
            <a:ext cx="8886825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P11. Představte si, že jste policejním prezidentem a máte rozhodnout, které činnosti policie máte z policejního rozpočtu zvláště podpořit, aby policie mohla co nejlépe chránit zájmy občanů. Vyberte z následujícího seznamu pět nejdůležitějších.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22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Podpora činností policie čr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8" y="1626443"/>
            <a:ext cx="8543925" cy="51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Občané a kriminalita</a:t>
            </a:r>
            <a:endParaRPr lang="cs-CZ" cap="all" dirty="0"/>
          </a:p>
        </p:txBody>
      </p:sp>
    </p:spTree>
    <p:extLst>
      <p:ext uri="{BB962C8B-B14F-4D97-AF65-F5344CB8AC3E}">
        <p14:creationId xmlns:p14="http://schemas.microsoft.com/office/powerpoint/2010/main" xmlns="" val="357916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Q4. Pokuste se porovnat dnešní úroveň kriminality ve vaší obci se stavem před zhruba třemi lety. Máte pocit, že situace se: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24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úrovně kriminality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725" y="2209800"/>
            <a:ext cx="821055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25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Ohrožení kriminálními činy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X2.  Někteří lidé se obávají, že by se mohli stát obětí nějakého kriminálního činu. Do jaké míry se Vy osobně cítíte být ohrožen následujícími kriminálními činy?</a:t>
            </a:r>
          </a:p>
          <a:p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5" name="Přímá spojovací čára 14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8" y="1626443"/>
            <a:ext cx="8543925" cy="51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X3</a:t>
            </a:r>
            <a:r>
              <a:rPr lang="cs-CZ" dirty="0"/>
              <a:t>. Jak myslíte, že byste se nejspíše zachoval, stanete-li se svědkem krádeže, která se vás bezprostředně netýká?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26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Reakce na krádež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175" y="1752600"/>
            <a:ext cx="786765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X4. </a:t>
            </a:r>
            <a:r>
              <a:rPr lang="cs-CZ" dirty="0"/>
              <a:t>Jak myslíte, že byste se nejspíše zachoval, při vyšetřování tohoto případu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27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Chování při vyšetřování krádeže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166938"/>
            <a:ext cx="7591425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Postoje k tématům</a:t>
            </a:r>
            <a:endParaRPr lang="cs-CZ" cap="all" dirty="0"/>
          </a:p>
        </p:txBody>
      </p:sp>
    </p:spTree>
    <p:extLst>
      <p:ext uri="{BB962C8B-B14F-4D97-AF65-F5344CB8AC3E}">
        <p14:creationId xmlns:p14="http://schemas.microsoft.com/office/powerpoint/2010/main" xmlns="" val="88885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X5. Do </a:t>
            </a:r>
            <a:r>
              <a:rPr lang="cs-CZ" dirty="0"/>
              <a:t>naší republiky přicházejí a nadále se budou snažit přicházet lidé ze </a:t>
            </a:r>
            <a:r>
              <a:rPr lang="cs-CZ" dirty="0" smtClean="0"/>
              <a:t>zemí zmítaných </a:t>
            </a:r>
            <a:r>
              <a:rPr lang="cs-CZ" dirty="0"/>
              <a:t>problémy. Jaký je Váš názor na jejich přijímání?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29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Názor na přijímání lidí ze zemí </a:t>
            </a:r>
            <a:r>
              <a:rPr lang="cs-CZ" dirty="0" smtClean="0"/>
              <a:t>zmítaných</a:t>
            </a:r>
            <a:r>
              <a:rPr lang="cs-CZ" dirty="0"/>
              <a:t> problémy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0563" y="1938338"/>
            <a:ext cx="7762875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7"/>
          <p:cNvSpPr>
            <a:spLocks noGrp="1"/>
          </p:cNvSpPr>
          <p:nvPr>
            <p:ph sz="half" idx="2"/>
          </p:nvPr>
        </p:nvSpPr>
        <p:spPr>
          <a:xfrm>
            <a:off x="180000" y="980728"/>
            <a:ext cx="8784000" cy="5400600"/>
          </a:xfrm>
        </p:spPr>
        <p:txBody>
          <a:bodyPr/>
          <a:lstStyle/>
          <a:p>
            <a:r>
              <a:rPr lang="cs-CZ" dirty="0" smtClean="0"/>
              <a:t>Společnost </a:t>
            </a:r>
            <a:r>
              <a:rPr lang="cs-CZ" b="1" dirty="0" err="1" smtClean="0"/>
              <a:t>ppm</a:t>
            </a:r>
            <a:r>
              <a:rPr lang="cs-CZ" b="1" dirty="0" smtClean="0"/>
              <a:t> </a:t>
            </a:r>
            <a:r>
              <a:rPr lang="cs-CZ" b="1" dirty="0" err="1" smtClean="0"/>
              <a:t>factum</a:t>
            </a:r>
            <a:r>
              <a:rPr lang="cs-CZ" b="1" dirty="0" smtClean="0"/>
              <a:t> research s.r.o. </a:t>
            </a:r>
            <a:r>
              <a:rPr lang="cs-CZ" dirty="0" smtClean="0"/>
              <a:t>realizovala pro Ministerstvo </a:t>
            </a:r>
            <a:r>
              <a:rPr lang="cs-CZ" dirty="0" smtClean="0"/>
              <a:t>vnitra </a:t>
            </a:r>
            <a:r>
              <a:rPr lang="cs-CZ" dirty="0" smtClean="0"/>
              <a:t>ČR sérii výzkumů zaměřených na téma kriminality a její prevence.</a:t>
            </a:r>
          </a:p>
          <a:p>
            <a:r>
              <a:rPr lang="cs-CZ" dirty="0" smtClean="0"/>
              <a:t>Cílem zakázky bylo </a:t>
            </a:r>
            <a:r>
              <a:rPr lang="cs-CZ" b="1" dirty="0" smtClean="0"/>
              <a:t>zjištění názorů a postojů obyvatel na otázky spojené s problematikou kriminality a její prevencí, a to v letech 2017 až 2020</a:t>
            </a:r>
            <a:r>
              <a:rPr lang="cs-CZ" dirty="0" smtClean="0"/>
              <a:t>. Především se výzkum soustředil na znalost preventivních aktivit, hodnocení bezpečnostních složek, na názory a postoje občanů týkající se vlivů na kriminalitu a přístupu k vybraným tématům.</a:t>
            </a:r>
          </a:p>
          <a:p>
            <a:r>
              <a:rPr lang="cs-CZ" dirty="0" smtClean="0"/>
              <a:t>Výstupy výzkumu budou využívány v rámci činnosti odboru prevence kriminality Ministerstva vnitra, Policie České republiky i dalších členů Republikového výboru pro prevenci kriminality. </a:t>
            </a:r>
          </a:p>
          <a:p>
            <a:r>
              <a:rPr lang="cs-CZ" dirty="0" smtClean="0"/>
              <a:t>Výzkum byl proveden </a:t>
            </a:r>
            <a:r>
              <a:rPr lang="cs-CZ" b="1" dirty="0" smtClean="0"/>
              <a:t>metodou CAPI </a:t>
            </a:r>
            <a:r>
              <a:rPr lang="cs-CZ" dirty="0" smtClean="0"/>
              <a:t>- osobního dotazování („</a:t>
            </a:r>
            <a:r>
              <a:rPr lang="cs-CZ" dirty="0" err="1" smtClean="0"/>
              <a:t>face</a:t>
            </a:r>
            <a:r>
              <a:rPr lang="cs-CZ" dirty="0" smtClean="0"/>
              <a:t> to </a:t>
            </a:r>
            <a:r>
              <a:rPr lang="cs-CZ" dirty="0" err="1" smtClean="0"/>
              <a:t>face</a:t>
            </a:r>
            <a:r>
              <a:rPr lang="cs-CZ" dirty="0" smtClean="0"/>
              <a:t>“) s využitím počítače na </a:t>
            </a:r>
            <a:r>
              <a:rPr lang="cs-CZ" dirty="0" smtClean="0"/>
              <a:t>reprezentativním </a:t>
            </a:r>
            <a:r>
              <a:rPr lang="cs-CZ" dirty="0" smtClean="0"/>
              <a:t>vzorku</a:t>
            </a:r>
            <a:r>
              <a:rPr lang="cs-CZ" b="1" dirty="0" smtClean="0"/>
              <a:t> obyvatel ČR ve věku 15+. V letech 2017 a 2020 se jednalo o velké výzkumy s velikostí vzorku přes 3000 osob a v letech 2018 a 2019 byla provedena menší omnibusová šetření o rozsahu cca 10 otázek na vzorku 1000 osob. </a:t>
            </a:r>
            <a:endParaRPr lang="cs-CZ" b="1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919E0D8-690B-4A96-8FAA-75170328AFDB}" type="slidenum">
              <a:rPr lang="en-US" sz="110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Nadpis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Východiska a metodika výzkumu</a:t>
            </a:r>
            <a:endParaRPr lang="cs-CZ" dirty="0"/>
          </a:p>
        </p:txBody>
      </p:sp>
      <p:sp>
        <p:nvSpPr>
          <p:cNvPr id="6" name="Elipsa 5"/>
          <p:cNvSpPr/>
          <p:nvPr/>
        </p:nvSpPr>
        <p:spPr>
          <a:xfrm flipV="1">
            <a:off x="7524328" y="5301208"/>
            <a:ext cx="1224136" cy="122413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7" name="Gruppieren 254"/>
          <p:cNvGrpSpPr/>
          <p:nvPr/>
        </p:nvGrpSpPr>
        <p:grpSpPr bwMode="gray">
          <a:xfrm>
            <a:off x="7848936" y="5605739"/>
            <a:ext cx="576064" cy="631573"/>
            <a:chOff x="-2441981" y="3961669"/>
            <a:chExt cx="374766" cy="437227"/>
          </a:xfrm>
          <a:solidFill>
            <a:schemeClr val="bg1"/>
          </a:solidFill>
        </p:grpSpPr>
        <p:sp>
          <p:nvSpPr>
            <p:cNvPr id="10" name="Freeform 1079"/>
            <p:cNvSpPr>
              <a:spLocks/>
            </p:cNvSpPr>
            <p:nvPr/>
          </p:nvSpPr>
          <p:spPr bwMode="gray">
            <a:xfrm>
              <a:off x="-2441981" y="3961669"/>
              <a:ext cx="345767" cy="149460"/>
            </a:xfrm>
            <a:custGeom>
              <a:avLst/>
              <a:gdLst>
                <a:gd name="T0" fmla="*/ 0 w 217"/>
                <a:gd name="T1" fmla="*/ 57 h 93"/>
                <a:gd name="T2" fmla="*/ 9 w 217"/>
                <a:gd name="T3" fmla="*/ 48 h 93"/>
                <a:gd name="T4" fmla="*/ 36 w 217"/>
                <a:gd name="T5" fmla="*/ 23 h 93"/>
                <a:gd name="T6" fmla="*/ 41 w 217"/>
                <a:gd name="T7" fmla="*/ 21 h 93"/>
                <a:gd name="T8" fmla="*/ 100 w 217"/>
                <a:gd name="T9" fmla="*/ 21 h 93"/>
                <a:gd name="T10" fmla="*/ 104 w 217"/>
                <a:gd name="T11" fmla="*/ 21 h 93"/>
                <a:gd name="T12" fmla="*/ 104 w 217"/>
                <a:gd name="T13" fmla="*/ 0 h 93"/>
                <a:gd name="T14" fmla="*/ 141 w 217"/>
                <a:gd name="T15" fmla="*/ 0 h 93"/>
                <a:gd name="T16" fmla="*/ 141 w 217"/>
                <a:gd name="T17" fmla="*/ 16 h 93"/>
                <a:gd name="T18" fmla="*/ 145 w 217"/>
                <a:gd name="T19" fmla="*/ 21 h 93"/>
                <a:gd name="T20" fmla="*/ 213 w 217"/>
                <a:gd name="T21" fmla="*/ 21 h 93"/>
                <a:gd name="T22" fmla="*/ 217 w 217"/>
                <a:gd name="T23" fmla="*/ 21 h 93"/>
                <a:gd name="T24" fmla="*/ 217 w 217"/>
                <a:gd name="T25" fmla="*/ 93 h 93"/>
                <a:gd name="T26" fmla="*/ 214 w 217"/>
                <a:gd name="T27" fmla="*/ 93 h 93"/>
                <a:gd name="T28" fmla="*/ 41 w 217"/>
                <a:gd name="T29" fmla="*/ 93 h 93"/>
                <a:gd name="T30" fmla="*/ 36 w 217"/>
                <a:gd name="T31" fmla="*/ 91 h 93"/>
                <a:gd name="T32" fmla="*/ 0 w 217"/>
                <a:gd name="T33" fmla="*/ 57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7" h="93">
                  <a:moveTo>
                    <a:pt x="0" y="57"/>
                  </a:moveTo>
                  <a:cubicBezTo>
                    <a:pt x="3" y="54"/>
                    <a:pt x="6" y="51"/>
                    <a:pt x="9" y="48"/>
                  </a:cubicBezTo>
                  <a:cubicBezTo>
                    <a:pt x="18" y="40"/>
                    <a:pt x="27" y="32"/>
                    <a:pt x="36" y="23"/>
                  </a:cubicBezTo>
                  <a:cubicBezTo>
                    <a:pt x="37" y="21"/>
                    <a:pt x="39" y="21"/>
                    <a:pt x="41" y="21"/>
                  </a:cubicBezTo>
                  <a:cubicBezTo>
                    <a:pt x="61" y="21"/>
                    <a:pt x="80" y="21"/>
                    <a:pt x="100" y="21"/>
                  </a:cubicBezTo>
                  <a:cubicBezTo>
                    <a:pt x="101" y="21"/>
                    <a:pt x="102" y="21"/>
                    <a:pt x="104" y="21"/>
                  </a:cubicBezTo>
                  <a:cubicBezTo>
                    <a:pt x="104" y="14"/>
                    <a:pt x="104" y="7"/>
                    <a:pt x="104" y="0"/>
                  </a:cubicBezTo>
                  <a:cubicBezTo>
                    <a:pt x="116" y="0"/>
                    <a:pt x="129" y="0"/>
                    <a:pt x="141" y="0"/>
                  </a:cubicBezTo>
                  <a:cubicBezTo>
                    <a:pt x="141" y="5"/>
                    <a:pt x="141" y="11"/>
                    <a:pt x="141" y="16"/>
                  </a:cubicBezTo>
                  <a:cubicBezTo>
                    <a:pt x="141" y="21"/>
                    <a:pt x="141" y="21"/>
                    <a:pt x="145" y="21"/>
                  </a:cubicBezTo>
                  <a:cubicBezTo>
                    <a:pt x="168" y="21"/>
                    <a:pt x="190" y="21"/>
                    <a:pt x="213" y="21"/>
                  </a:cubicBezTo>
                  <a:cubicBezTo>
                    <a:pt x="214" y="21"/>
                    <a:pt x="215" y="21"/>
                    <a:pt x="217" y="21"/>
                  </a:cubicBezTo>
                  <a:cubicBezTo>
                    <a:pt x="217" y="45"/>
                    <a:pt x="217" y="69"/>
                    <a:pt x="217" y="93"/>
                  </a:cubicBezTo>
                  <a:cubicBezTo>
                    <a:pt x="216" y="93"/>
                    <a:pt x="215" y="93"/>
                    <a:pt x="214" y="93"/>
                  </a:cubicBezTo>
                  <a:cubicBezTo>
                    <a:pt x="156" y="93"/>
                    <a:pt x="99" y="93"/>
                    <a:pt x="41" y="93"/>
                  </a:cubicBezTo>
                  <a:cubicBezTo>
                    <a:pt x="39" y="93"/>
                    <a:pt x="37" y="92"/>
                    <a:pt x="36" y="91"/>
                  </a:cubicBezTo>
                  <a:cubicBezTo>
                    <a:pt x="24" y="80"/>
                    <a:pt x="12" y="68"/>
                    <a:pt x="0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black"/>
                </a:solidFill>
                <a:latin typeface="Calibri Light"/>
                <a:cs typeface="+mn-cs"/>
              </a:endParaRPr>
            </a:p>
          </p:txBody>
        </p:sp>
        <p:sp>
          <p:nvSpPr>
            <p:cNvPr id="11" name="Freeform 1080"/>
            <p:cNvSpPr>
              <a:spLocks/>
            </p:cNvSpPr>
            <p:nvPr/>
          </p:nvSpPr>
          <p:spPr bwMode="gray">
            <a:xfrm>
              <a:off x="-2412982" y="4137898"/>
              <a:ext cx="345767" cy="115999"/>
            </a:xfrm>
            <a:custGeom>
              <a:avLst/>
              <a:gdLst>
                <a:gd name="T0" fmla="*/ 218 w 218"/>
                <a:gd name="T1" fmla="*/ 36 h 73"/>
                <a:gd name="T2" fmla="*/ 180 w 218"/>
                <a:gd name="T3" fmla="*/ 72 h 73"/>
                <a:gd name="T4" fmla="*/ 176 w 218"/>
                <a:gd name="T5" fmla="*/ 73 h 73"/>
                <a:gd name="T6" fmla="*/ 112 w 218"/>
                <a:gd name="T7" fmla="*/ 73 h 73"/>
                <a:gd name="T8" fmla="*/ 5 w 218"/>
                <a:gd name="T9" fmla="*/ 73 h 73"/>
                <a:gd name="T10" fmla="*/ 0 w 218"/>
                <a:gd name="T11" fmla="*/ 73 h 73"/>
                <a:gd name="T12" fmla="*/ 0 w 218"/>
                <a:gd name="T13" fmla="*/ 0 h 73"/>
                <a:gd name="T14" fmla="*/ 4 w 218"/>
                <a:gd name="T15" fmla="*/ 0 h 73"/>
                <a:gd name="T16" fmla="*/ 176 w 218"/>
                <a:gd name="T17" fmla="*/ 0 h 73"/>
                <a:gd name="T18" fmla="*/ 182 w 218"/>
                <a:gd name="T19" fmla="*/ 3 h 73"/>
                <a:gd name="T20" fmla="*/ 215 w 218"/>
                <a:gd name="T21" fmla="*/ 34 h 73"/>
                <a:gd name="T22" fmla="*/ 218 w 218"/>
                <a:gd name="T23" fmla="*/ 3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8" h="73">
                  <a:moveTo>
                    <a:pt x="218" y="36"/>
                  </a:moveTo>
                  <a:cubicBezTo>
                    <a:pt x="205" y="48"/>
                    <a:pt x="193" y="60"/>
                    <a:pt x="180" y="72"/>
                  </a:cubicBezTo>
                  <a:cubicBezTo>
                    <a:pt x="179" y="72"/>
                    <a:pt x="178" y="73"/>
                    <a:pt x="176" y="73"/>
                  </a:cubicBezTo>
                  <a:cubicBezTo>
                    <a:pt x="155" y="73"/>
                    <a:pt x="134" y="73"/>
                    <a:pt x="112" y="73"/>
                  </a:cubicBezTo>
                  <a:cubicBezTo>
                    <a:pt x="77" y="73"/>
                    <a:pt x="41" y="73"/>
                    <a:pt x="5" y="73"/>
                  </a:cubicBezTo>
                  <a:cubicBezTo>
                    <a:pt x="3" y="73"/>
                    <a:pt x="2" y="73"/>
                    <a:pt x="0" y="73"/>
                  </a:cubicBezTo>
                  <a:cubicBezTo>
                    <a:pt x="0" y="49"/>
                    <a:pt x="0" y="25"/>
                    <a:pt x="0" y="0"/>
                  </a:cubicBezTo>
                  <a:cubicBezTo>
                    <a:pt x="1" y="0"/>
                    <a:pt x="2" y="0"/>
                    <a:pt x="4" y="0"/>
                  </a:cubicBezTo>
                  <a:cubicBezTo>
                    <a:pt x="61" y="0"/>
                    <a:pt x="119" y="0"/>
                    <a:pt x="176" y="0"/>
                  </a:cubicBezTo>
                  <a:cubicBezTo>
                    <a:pt x="178" y="0"/>
                    <a:pt x="180" y="1"/>
                    <a:pt x="182" y="3"/>
                  </a:cubicBezTo>
                  <a:cubicBezTo>
                    <a:pt x="193" y="13"/>
                    <a:pt x="204" y="24"/>
                    <a:pt x="215" y="34"/>
                  </a:cubicBezTo>
                  <a:cubicBezTo>
                    <a:pt x="215" y="35"/>
                    <a:pt x="216" y="36"/>
                    <a:pt x="218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black"/>
                </a:solidFill>
                <a:latin typeface="Calibri Light"/>
                <a:cs typeface="+mn-cs"/>
              </a:endParaRPr>
            </a:p>
          </p:txBody>
        </p:sp>
        <p:sp>
          <p:nvSpPr>
            <p:cNvPr id="12" name="Freeform 1081"/>
            <p:cNvSpPr>
              <a:spLocks/>
            </p:cNvSpPr>
            <p:nvPr/>
          </p:nvSpPr>
          <p:spPr bwMode="gray">
            <a:xfrm>
              <a:off x="-2276905" y="4282897"/>
              <a:ext cx="60231" cy="115999"/>
            </a:xfrm>
            <a:custGeom>
              <a:avLst/>
              <a:gdLst>
                <a:gd name="T0" fmla="*/ 0 w 37"/>
                <a:gd name="T1" fmla="*/ 74 h 74"/>
                <a:gd name="T2" fmla="*/ 0 w 37"/>
                <a:gd name="T3" fmla="*/ 0 h 74"/>
                <a:gd name="T4" fmla="*/ 37 w 37"/>
                <a:gd name="T5" fmla="*/ 0 h 74"/>
                <a:gd name="T6" fmla="*/ 37 w 37"/>
                <a:gd name="T7" fmla="*/ 74 h 74"/>
                <a:gd name="T8" fmla="*/ 0 w 37"/>
                <a:gd name="T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74">
                  <a:moveTo>
                    <a:pt x="0" y="74"/>
                  </a:moveTo>
                  <a:cubicBezTo>
                    <a:pt x="0" y="49"/>
                    <a:pt x="0" y="25"/>
                    <a:pt x="0" y="0"/>
                  </a:cubicBezTo>
                  <a:cubicBezTo>
                    <a:pt x="12" y="0"/>
                    <a:pt x="24" y="0"/>
                    <a:pt x="37" y="0"/>
                  </a:cubicBezTo>
                  <a:cubicBezTo>
                    <a:pt x="37" y="25"/>
                    <a:pt x="37" y="49"/>
                    <a:pt x="37" y="74"/>
                  </a:cubicBezTo>
                  <a:cubicBezTo>
                    <a:pt x="25" y="74"/>
                    <a:pt x="13" y="74"/>
                    <a:pt x="0" y="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black"/>
                </a:solidFill>
                <a:latin typeface="Calibri Light"/>
                <a:cs typeface="+mn-cs"/>
              </a:endParaRPr>
            </a:p>
          </p:txBody>
        </p:sp>
      </p:grpSp>
      <p:graphicFrame>
        <p:nvGraphicFramePr>
          <p:cNvPr id="14" name="Tabulka 13"/>
          <p:cNvGraphicFramePr>
            <a:graphicFrameLocks noGrp="1"/>
          </p:cNvGraphicFramePr>
          <p:nvPr>
            <p:extLst/>
          </p:nvPr>
        </p:nvGraphicFramePr>
        <p:xfrm>
          <a:off x="179512" y="3573016"/>
          <a:ext cx="7344817" cy="2560320"/>
        </p:xfrm>
        <a:graphic>
          <a:graphicData uri="http://schemas.openxmlformats.org/drawingml/2006/table">
            <a:tbl>
              <a:tblPr/>
              <a:tblGrid>
                <a:gridCol w="2524781"/>
                <a:gridCol w="4820036"/>
              </a:tblGrid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Calibri" pitchFamily="34" charset="0"/>
                        </a:rPr>
                        <a:t>Dodavatel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82563" marR="0" indent="-93663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600" b="0" noProof="0" dirty="0" smtClean="0">
                          <a:solidFill>
                            <a:schemeClr val="tx1"/>
                          </a:solidFill>
                        </a:rPr>
                        <a:t>ppm factum research s.r.o.</a:t>
                      </a:r>
                      <a:endParaRPr lang="en-US" sz="1600" b="0" noProof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</a:rPr>
                        <a:t>Cílová skupina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82563" marR="0" indent="-90488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600" b="0" noProof="0" dirty="0" smtClean="0">
                          <a:solidFill>
                            <a:schemeClr val="tx1"/>
                          </a:solidFill>
                        </a:rPr>
                        <a:t>Obecná populace ČR 15+</a:t>
                      </a:r>
                      <a:endParaRPr lang="en-US" sz="1600" b="0" noProof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Calibri" pitchFamily="34" charset="0"/>
                        </a:rPr>
                        <a:t>Metoda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indent="-8890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Osobní dotazování s využitím počítače (CAPI)</a:t>
                      </a:r>
                      <a:endParaRPr kumimoji="0" lang="en-US" sz="1600" b="0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Calibri" pitchFamily="34" charset="0"/>
                        </a:rPr>
                        <a:t>Sběr dat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8890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kumimoji="0" lang="en-US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.-23.8.2020</a:t>
                      </a:r>
                      <a:endParaRPr kumimoji="0" lang="en-US" sz="1600" b="0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82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latin typeface="Calibri" pitchFamily="34" charset="0"/>
                        </a:rPr>
                        <a:t>Průměrná délka rozhovoru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8890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 minut</a:t>
                      </a:r>
                      <a:endParaRPr kumimoji="0" lang="en-US" sz="1600" b="0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Calibri" pitchFamily="34" charset="0"/>
                        </a:rPr>
                        <a:t>Velikost vzorku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8890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600" b="0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ČR: n=3045 KRAJ: n=</a:t>
                      </a:r>
                      <a:r>
                        <a:rPr lang="cs-CZ" sz="1600" b="0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382</a:t>
                      </a: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Calibri" pitchFamily="34" charset="0"/>
                        </a:rPr>
                        <a:t>VÝBĚR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82563" indent="-90488" algn="l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</a:rPr>
                        <a:t>Kvótní (pohlaví,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 věk, vzdělání, kraj a VMB)</a:t>
                      </a:r>
                      <a:endParaRPr lang="cs-CZ" sz="1600" b="0" i="0" u="none" strike="noStrike" kern="12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2000" marR="0" marT="0" marB="0" anchor="ctr"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82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</a:rPr>
                        <a:t>ANALÝZA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</a:rPr>
                        <a:t>z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pracování </a:t>
                      </a:r>
                      <a:r>
                        <a:rPr lang="cs-CZ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</a:rPr>
                        <a:t>statistickým programem 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SPSS, </a:t>
                      </a:r>
                      <a:r>
                        <a:rPr lang="cs-CZ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</a:rPr>
                        <a:t>třídění 1. a 2. stupně</a:t>
                      </a:r>
                      <a:endParaRPr lang="cs-CZ" sz="1600" b="0" i="0" u="none" strike="noStrike" dirty="0">
                        <a:latin typeface="Arial"/>
                      </a:endParaRPr>
                    </a:p>
                  </a:txBody>
                  <a:tcPr marL="72000" marR="0" marT="0" marB="0" anchor="ctr">
                    <a:lnL w="381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15082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X8. Prostituce je jev, který u nás nepochybně existuje. Jaký přístup k ní byste podporoval/a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30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Postoje k prostituci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0563" y="2076450"/>
            <a:ext cx="7762875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480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cap="all" dirty="0" smtClean="0"/>
              <a:t>Přílohy</a:t>
            </a:r>
            <a:endParaRPr lang="cs-CZ" cap="all" dirty="0"/>
          </a:p>
        </p:txBody>
      </p:sp>
      <p:pic>
        <p:nvPicPr>
          <p:cNvPr id="20482" name="Picture 2" descr="Výsledek obrázku pro office clip icon"/>
          <p:cNvPicPr>
            <a:picLocks noChangeAspect="1" noChangeArrowheads="1"/>
          </p:cNvPicPr>
          <p:nvPr/>
        </p:nvPicPr>
        <p:blipFill>
          <a:blip r:embed="rId2" cstate="print">
            <a:lum bright="100000"/>
          </a:blip>
          <a:srcRect l="30781" t="32013" r="31050" b="32281"/>
          <a:stretch>
            <a:fillRect/>
          </a:stretch>
        </p:blipFill>
        <p:spPr bwMode="auto">
          <a:xfrm>
            <a:off x="6401996" y="2924944"/>
            <a:ext cx="1770404" cy="16561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32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33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2057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340071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34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3077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3081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92850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35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4101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4105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420529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36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5125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5129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50127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Výsledek obrázku pro office park nové butovice"/>
          <p:cNvPicPr>
            <a:picLocks noChangeAspect="1" noChangeArrowheads="1"/>
          </p:cNvPicPr>
          <p:nvPr/>
        </p:nvPicPr>
        <p:blipFill rotWithShape="1">
          <a:blip r:embed="rId2" cstate="email">
            <a:grayscl/>
            <a:lum bright="2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4139952" y="4301888"/>
            <a:ext cx="5004048" cy="255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>
                <a:solidFill>
                  <a:schemeClr val="bg1"/>
                </a:solidFill>
              </a:rPr>
              <a:pPr>
                <a:defRPr/>
              </a:pPr>
              <a:t>37</a:t>
            </a:fld>
            <a:endParaRPr lang="cs-CZ" dirty="0">
              <a:solidFill>
                <a:schemeClr val="bg1"/>
              </a:solidFill>
            </a:endParaRP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37197694"/>
              </p:ext>
            </p:extLst>
          </p:nvPr>
        </p:nvGraphicFramePr>
        <p:xfrm>
          <a:off x="236986" y="2060848"/>
          <a:ext cx="3758950" cy="2396258"/>
        </p:xfrm>
        <a:graphic>
          <a:graphicData uri="http://schemas.openxmlformats.org/drawingml/2006/table">
            <a:tbl>
              <a:tblPr/>
              <a:tblGrid>
                <a:gridCol w="1008000"/>
                <a:gridCol w="2750950"/>
              </a:tblGrid>
              <a:tr h="1050539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endParaRPr kumimoji="0" lang="cs-CZ" sz="1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3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VOJTĚCH</a:t>
                      </a:r>
                      <a:r>
                        <a:rPr lang="cs-CZ" sz="1400" b="1" kern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H</a:t>
                      </a:r>
                      <a:r>
                        <a:rPr lang="cs-CZ" sz="1400" b="1" cap="all" baseline="0" dirty="0" smtClean="0">
                          <a:latin typeface="Calibri" pitchFamily="34" charset="0"/>
                        </a:rPr>
                        <a:t>ü</a:t>
                      </a:r>
                      <a:r>
                        <a:rPr lang="cs-CZ" sz="1400" b="1" kern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NDL</a:t>
                      </a:r>
                      <a:endParaRPr lang="cs-CZ" sz="1200" dirty="0" smtClean="0">
                        <a:latin typeface="Calibri" pitchFamily="34" charset="0"/>
                      </a:endParaRPr>
                    </a:p>
                    <a:p>
                      <a:pPr marL="0" indent="0">
                        <a:lnSpc>
                          <a:spcPct val="80000"/>
                        </a:lnSpc>
                        <a:spcBef>
                          <a:spcPts val="0"/>
                        </a:spcBef>
                      </a:pPr>
                      <a:r>
                        <a:rPr lang="cs-CZ" sz="1200" dirty="0" smtClean="0">
                          <a:solidFill>
                            <a:srgbClr val="00B0F0"/>
                          </a:solidFill>
                          <a:latin typeface="Calibri" pitchFamily="34" charset="0"/>
                        </a:rPr>
                        <a:t>Vedoucí</a:t>
                      </a:r>
                      <a:r>
                        <a:rPr lang="cs-CZ" sz="1200" baseline="0" dirty="0" smtClean="0">
                          <a:solidFill>
                            <a:srgbClr val="00B0F0"/>
                          </a:solidFill>
                          <a:latin typeface="Calibri" pitchFamily="34" charset="0"/>
                        </a:rPr>
                        <a:t> týmu</a:t>
                      </a:r>
                      <a:endParaRPr lang="cs-CZ" sz="1200" dirty="0" smtClean="0">
                        <a:solidFill>
                          <a:srgbClr val="00B0F0"/>
                        </a:solidFill>
                        <a:latin typeface="Calibri" pitchFamily="34" charset="0"/>
                      </a:endParaRPr>
                    </a:p>
                    <a:p>
                      <a:pPr marL="0" indent="0">
                        <a:spcBef>
                          <a:spcPts val="0"/>
                        </a:spcBef>
                      </a:pPr>
                      <a:r>
                        <a:rPr lang="cs-CZ" sz="1200" dirty="0" smtClean="0">
                          <a:solidFill>
                            <a:srgbClr val="00B0F0"/>
                          </a:solidFill>
                          <a:latin typeface="Calibri" pitchFamily="34" charset="0"/>
                          <a:sym typeface="Wingdings"/>
                        </a:rPr>
                        <a:t></a:t>
                      </a:r>
                      <a:r>
                        <a:rPr lang="cs-CZ" sz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sym typeface="Wingdings"/>
                        </a:rPr>
                        <a:t> hundl</a:t>
                      </a:r>
                      <a:r>
                        <a:rPr lang="cs-CZ" sz="1200" dirty="0" smtClean="0">
                          <a:latin typeface="Calibri" pitchFamily="34" charset="0"/>
                        </a:rPr>
                        <a:t>@ppmfactum.cz   </a:t>
                      </a:r>
                    </a:p>
                    <a:p>
                      <a:pPr marL="0" indent="0">
                        <a:spcBef>
                          <a:spcPts val="0"/>
                        </a:spcBef>
                      </a:pPr>
                      <a:r>
                        <a:rPr lang="cs-CZ" sz="1200" dirty="0" smtClean="0">
                          <a:solidFill>
                            <a:srgbClr val="00B0F0"/>
                          </a:solidFill>
                          <a:latin typeface="Calibri" pitchFamily="34" charset="0"/>
                          <a:sym typeface="Wingdings"/>
                        </a:rPr>
                        <a:t></a:t>
                      </a:r>
                      <a:r>
                        <a:rPr lang="cs-CZ" sz="1200" dirty="0" smtClean="0">
                          <a:solidFill>
                            <a:schemeClr val="accent1"/>
                          </a:solidFill>
                          <a:latin typeface="Calibri" pitchFamily="34" charset="0"/>
                          <a:sym typeface="Wingdings"/>
                        </a:rPr>
                        <a:t> </a:t>
                      </a:r>
                      <a:r>
                        <a:rPr lang="cs-CZ" sz="1200" dirty="0" smtClean="0">
                          <a:latin typeface="Calibri" pitchFamily="34" charset="0"/>
                        </a:rPr>
                        <a:t>+420 731 403 626</a:t>
                      </a:r>
                    </a:p>
                  </a:txBody>
                  <a:tcPr marL="90000" marR="0" marT="0" marB="0" anchor="b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86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</a:pPr>
                      <a:endParaRPr kumimoji="0" lang="cs-CZ" sz="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0" marT="0" marB="0" anchor="b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99811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endParaRPr kumimoji="0" lang="cs-CZ" sz="1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400" b="1" dirty="0" smtClean="0">
                          <a:latin typeface="Calibri" pitchFamily="34" charset="0"/>
                        </a:rPr>
                        <a:t>KRISTÝNA</a:t>
                      </a:r>
                      <a:r>
                        <a:rPr lang="cs-CZ" sz="1400" b="1" baseline="0" dirty="0" smtClean="0">
                          <a:latin typeface="Calibri" pitchFamily="34" charset="0"/>
                        </a:rPr>
                        <a:t> KYMPERGROVÁ</a:t>
                      </a:r>
                      <a:endParaRPr lang="cs-CZ" sz="1400" b="1" dirty="0" smtClean="0">
                        <a:latin typeface="Calibri" pitchFamily="34" charset="0"/>
                      </a:endParaRPr>
                    </a:p>
                    <a:p>
                      <a:pPr marL="0" indent="0" algn="l" defTabSz="914400" rtl="0" eaLnBrk="1" latinLnBrk="0" hangingPunct="1">
                        <a:spcBef>
                          <a:spcPts val="0"/>
                        </a:spcBef>
                        <a:buFont typeface="Arial" pitchFamily="34" charset="0"/>
                        <a:buNone/>
                      </a:pPr>
                      <a:r>
                        <a:rPr lang="cs-CZ" sz="1200" kern="1200" noProof="1" smtClean="0">
                          <a:solidFill>
                            <a:srgbClr val="00B0F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Koordinátorka</a:t>
                      </a:r>
                      <a:r>
                        <a:rPr lang="cs-CZ" sz="1200" kern="1200" baseline="0" noProof="1" smtClean="0">
                          <a:solidFill>
                            <a:srgbClr val="00B0F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projektu</a:t>
                      </a:r>
                      <a:endParaRPr lang="cs-CZ" sz="1200" kern="1200" noProof="1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0" marT="0" marB="0" anchor="b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86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</a:pPr>
                      <a:endParaRPr kumimoji="0" lang="cs-CZ" sz="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0" marT="0" marB="0" anchor="b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1586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</a:pPr>
                      <a:endParaRPr kumimoji="0" lang="cs-CZ" sz="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4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0" marT="0" marB="0" anchor="b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Zástupný symbol pro text 24"/>
          <p:cNvSpPr txBox="1">
            <a:spLocks/>
          </p:cNvSpPr>
          <p:nvPr/>
        </p:nvSpPr>
        <p:spPr>
          <a:xfrm>
            <a:off x="4139952" y="926304"/>
            <a:ext cx="4824536" cy="3384376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0">
                <a:schemeClr val="bg1">
                  <a:lumMod val="85000"/>
                </a:schemeClr>
              </a:gs>
              <a:gs pos="50000">
                <a:schemeClr val="bg1"/>
              </a:gs>
              <a:gs pos="100000">
                <a:schemeClr val="bg1"/>
              </a:gs>
              <a:gs pos="100000">
                <a:schemeClr val="bg1"/>
              </a:gs>
              <a:gs pos="100000">
                <a:schemeClr val="bg1"/>
              </a:gs>
            </a:gsLst>
            <a:lin ang="0" scaled="1"/>
            <a:tileRect/>
          </a:gradFill>
        </p:spPr>
        <p:txBody>
          <a:bodyPr anchor="b"/>
          <a:lstStyle>
            <a:lvl1pPr marL="342900" indent="-342900" algn="l" rtl="0" eaLnBrk="1" fontAlgn="base" hangingPunct="1">
              <a:spcBef>
                <a:spcPts val="0"/>
              </a:spcBef>
              <a:spcAft>
                <a:spcPct val="0"/>
              </a:spcAft>
              <a:buFontTx/>
              <a:buNone/>
              <a:defRPr sz="14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74613"/>
            <a:r>
              <a:rPr lang="cs-CZ" b="1" cap="all" dirty="0" smtClean="0">
                <a:latin typeface="Calibri" panose="020F0502020204030204" pitchFamily="34" charset="0"/>
              </a:rPr>
              <a:t>OFFICE PARK </a:t>
            </a:r>
          </a:p>
          <a:p>
            <a:pPr indent="-74613"/>
            <a:r>
              <a:rPr lang="cs-CZ" b="1" cap="all" dirty="0" smtClean="0">
                <a:latin typeface="Calibri" panose="020F0502020204030204" pitchFamily="34" charset="0"/>
              </a:rPr>
              <a:t>NOVÉ BUTOVICE </a:t>
            </a:r>
          </a:p>
          <a:p>
            <a:pPr indent="-74613"/>
            <a:endParaRPr lang="cs-CZ" sz="1200" b="1" dirty="0" smtClean="0">
              <a:solidFill>
                <a:schemeClr val="accent1"/>
              </a:solidFill>
            </a:endParaRPr>
          </a:p>
          <a:p>
            <a:pPr indent="-74613"/>
            <a:r>
              <a:rPr lang="cs-CZ" sz="1200" b="1" dirty="0" smtClean="0">
                <a:solidFill>
                  <a:schemeClr val="accent1"/>
                </a:solidFill>
              </a:rPr>
              <a:t>ppm factum research s.r.o.</a:t>
            </a:r>
          </a:p>
          <a:p>
            <a:pPr indent="-74613"/>
            <a:r>
              <a:rPr lang="cs-CZ" sz="1000" dirty="0" smtClean="0"/>
              <a:t>Budova A, 4. patro</a:t>
            </a:r>
          </a:p>
          <a:p>
            <a:pPr indent="-74613"/>
            <a:r>
              <a:rPr lang="cs-CZ" sz="1000" dirty="0" smtClean="0"/>
              <a:t>Bucharova 1281/2</a:t>
            </a:r>
          </a:p>
          <a:p>
            <a:pPr indent="-74613"/>
            <a:r>
              <a:rPr lang="cs-CZ" sz="1000" dirty="0" smtClean="0"/>
              <a:t>158 00 Praha 13</a:t>
            </a:r>
          </a:p>
          <a:p>
            <a:pPr indent="-74613"/>
            <a:r>
              <a:rPr lang="cs-CZ" sz="1000" dirty="0" smtClean="0"/>
              <a:t>Česká republika</a:t>
            </a:r>
          </a:p>
          <a:p>
            <a:pPr indent="-74613"/>
            <a:r>
              <a:rPr lang="cs-CZ" sz="1000" dirty="0" smtClean="0">
                <a:solidFill>
                  <a:schemeClr val="accent1"/>
                </a:solidFill>
                <a:hlinkClick r:id="rId3"/>
              </a:rPr>
              <a:t>www.</a:t>
            </a:r>
            <a:r>
              <a:rPr lang="cs-CZ" sz="1000" dirty="0" err="1" smtClean="0">
                <a:solidFill>
                  <a:schemeClr val="accent1"/>
                </a:solidFill>
                <a:hlinkClick r:id="rId3"/>
              </a:rPr>
              <a:t>factum.cz</a:t>
            </a:r>
            <a:r>
              <a:rPr lang="cs-CZ" sz="1000" dirty="0" smtClean="0">
                <a:solidFill>
                  <a:schemeClr val="accent1"/>
                </a:solidFill>
              </a:rPr>
              <a:t> </a:t>
            </a:r>
          </a:p>
          <a:p>
            <a:pPr indent="-74613"/>
            <a:endParaRPr lang="cs-CZ" sz="1000" dirty="0" smtClean="0"/>
          </a:p>
          <a:p>
            <a:pPr indent="-74613"/>
            <a:r>
              <a:rPr lang="cs-CZ" sz="1000" dirty="0" smtClean="0"/>
              <a:t>metro B, stanice Nové Butovice</a:t>
            </a:r>
          </a:p>
          <a:p>
            <a:pPr indent="-74613"/>
            <a:r>
              <a:rPr lang="cs-CZ" sz="1000" dirty="0" smtClean="0"/>
              <a:t>14 km od letiště Václava Havla</a:t>
            </a:r>
          </a:p>
          <a:p>
            <a:pPr marL="0" indent="0">
              <a:spcAft>
                <a:spcPts val="600"/>
              </a:spcAft>
            </a:pPr>
            <a:endParaRPr lang="cs-CZ" sz="800" dirty="0" smtClean="0"/>
          </a:p>
          <a:p>
            <a:pPr marL="0" lvl="0" indent="0" algn="r" fontAlgn="auto">
              <a:spcAft>
                <a:spcPts val="0"/>
              </a:spcAft>
              <a:defRPr/>
            </a:pP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Firma je zapsána v obchodním rejstříku </a:t>
            </a:r>
            <a:b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</a:b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u Městského soudu v Praze, oddíl C, vložka 13338,</a:t>
            </a:r>
          </a:p>
          <a:p>
            <a:pPr marL="0" lvl="0" indent="0" algn="r" fontAlgn="auto">
              <a:spcAft>
                <a:spcPts val="0"/>
              </a:spcAft>
              <a:defRPr/>
            </a:pP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zapsáno 6. </a:t>
            </a: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10. </a:t>
            </a: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92. </a:t>
            </a: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IČO 47121793, DIČ CZ47121793</a:t>
            </a:r>
          </a:p>
          <a:p>
            <a:pPr marL="0" indent="0"/>
            <a:endParaRPr lang="cs-CZ" sz="800" dirty="0" smtClean="0"/>
          </a:p>
        </p:txBody>
      </p:sp>
      <p:grpSp>
        <p:nvGrpSpPr>
          <p:cNvPr id="8" name="Skupina 33"/>
          <p:cNvGrpSpPr/>
          <p:nvPr/>
        </p:nvGrpSpPr>
        <p:grpSpPr>
          <a:xfrm>
            <a:off x="3184343" y="5733256"/>
            <a:ext cx="1198009" cy="1224136"/>
            <a:chOff x="6398327" y="2852936"/>
            <a:chExt cx="1630057" cy="1656184"/>
          </a:xfrm>
        </p:grpSpPr>
        <p:sp>
          <p:nvSpPr>
            <p:cNvPr id="9" name="Elipsa 8"/>
            <p:cNvSpPr/>
            <p:nvPr/>
          </p:nvSpPr>
          <p:spPr>
            <a:xfrm>
              <a:off x="6398327" y="2852936"/>
              <a:ext cx="1630057" cy="1656184"/>
            </a:xfrm>
            <a:prstGeom prst="ellipse">
              <a:avLst/>
            </a:prstGeom>
            <a:solidFill>
              <a:srgbClr val="00B0F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0" name="Picture 22" descr="http://www.earlybird.com/img/icon-people-white.png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6801036" y="3268709"/>
              <a:ext cx="824639" cy="824639"/>
            </a:xfrm>
            <a:prstGeom prst="rect">
              <a:avLst/>
            </a:prstGeom>
            <a:noFill/>
          </p:spPr>
        </p:pic>
      </p:grpSp>
      <p:sp>
        <p:nvSpPr>
          <p:cNvPr id="12" name="Text Box 87"/>
          <p:cNvSpPr txBox="1">
            <a:spLocks noChangeArrowheads="1"/>
          </p:cNvSpPr>
          <p:nvPr/>
        </p:nvSpPr>
        <p:spPr bwMode="auto">
          <a:xfrm>
            <a:off x="251520" y="1484784"/>
            <a:ext cx="3872152" cy="502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" tIns="3600" rIns="3600" bIns="3600" anchor="ctr"/>
          <a:lstStyle/>
          <a:p>
            <a:pPr fontAlgn="auto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b="1" cap="all" dirty="0">
                <a:solidFill>
                  <a:srgbClr val="00B0F0"/>
                </a:solidFill>
                <a:latin typeface="+mn-lt"/>
                <a:cs typeface="+mn-cs"/>
              </a:rPr>
              <a:t>ČLENOVÉ PROJEKTOVÉHO </a:t>
            </a:r>
            <a:r>
              <a:rPr lang="cs-CZ" b="1" cap="all" dirty="0" smtClean="0">
                <a:solidFill>
                  <a:srgbClr val="00B0F0"/>
                </a:solidFill>
                <a:latin typeface="+mn-lt"/>
                <a:cs typeface="+mn-cs"/>
              </a:rPr>
              <a:t>TÝMU</a:t>
            </a:r>
          </a:p>
          <a:p>
            <a:pPr fontAlgn="auto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cap="all" dirty="0" smtClean="0">
                <a:solidFill>
                  <a:schemeClr val="bg1">
                    <a:lumMod val="85000"/>
                  </a:schemeClr>
                </a:solidFill>
                <a:latin typeface="+mn-lt"/>
                <a:cs typeface="+mn-cs"/>
              </a:rPr>
              <a:t>PROJECT </a:t>
            </a:r>
            <a:r>
              <a:rPr lang="en-US" b="1" cap="all" dirty="0">
                <a:solidFill>
                  <a:schemeClr val="bg1">
                    <a:lumMod val="85000"/>
                  </a:schemeClr>
                </a:solidFill>
                <a:latin typeface="+mn-lt"/>
                <a:cs typeface="+mn-cs"/>
              </a:rPr>
              <a:t>TEAM </a:t>
            </a:r>
            <a:r>
              <a:rPr lang="en-US" b="1" cap="all" dirty="0" smtClean="0">
                <a:solidFill>
                  <a:schemeClr val="bg1">
                    <a:lumMod val="85000"/>
                  </a:schemeClr>
                </a:solidFill>
                <a:latin typeface="+mn-lt"/>
                <a:cs typeface="+mn-cs"/>
              </a:rPr>
              <a:t>MEMBERS</a:t>
            </a:r>
            <a:endParaRPr lang="en-GB" b="1" cap="all" dirty="0">
              <a:solidFill>
                <a:schemeClr val="bg1">
                  <a:lumMod val="85000"/>
                </a:schemeClr>
              </a:solidFill>
              <a:latin typeface="+mn-lt"/>
              <a:cs typeface="+mn-cs"/>
            </a:endParaRPr>
          </a:p>
        </p:txBody>
      </p:sp>
      <p:cxnSp>
        <p:nvCxnSpPr>
          <p:cNvPr id="13" name="Straight Connector 17"/>
          <p:cNvCxnSpPr/>
          <p:nvPr/>
        </p:nvCxnSpPr>
        <p:spPr>
          <a:xfrm>
            <a:off x="4129488" y="908720"/>
            <a:ext cx="10464" cy="594928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1242"/>
          <p:cNvSpPr>
            <a:spLocks noEditPoints="1"/>
          </p:cNvSpPr>
          <p:nvPr/>
        </p:nvSpPr>
        <p:spPr bwMode="gray">
          <a:xfrm>
            <a:off x="6119665" y="4409064"/>
            <a:ext cx="252535" cy="360040"/>
          </a:xfrm>
          <a:custGeom>
            <a:avLst/>
            <a:gdLst>
              <a:gd name="T0" fmla="*/ 112 w 219"/>
              <a:gd name="T1" fmla="*/ 333 h 333"/>
              <a:gd name="T2" fmla="*/ 103 w 219"/>
              <a:gd name="T3" fmla="*/ 318 h 333"/>
              <a:gd name="T4" fmla="*/ 39 w 219"/>
              <a:gd name="T5" fmla="*/ 206 h 333"/>
              <a:gd name="T6" fmla="*/ 11 w 219"/>
              <a:gd name="T7" fmla="*/ 133 h 333"/>
              <a:gd name="T8" fmla="*/ 91 w 219"/>
              <a:gd name="T9" fmla="*/ 10 h 333"/>
              <a:gd name="T10" fmla="*/ 199 w 219"/>
              <a:gd name="T11" fmla="*/ 55 h 333"/>
              <a:gd name="T12" fmla="*/ 212 w 219"/>
              <a:gd name="T13" fmla="*/ 139 h 333"/>
              <a:gd name="T14" fmla="*/ 185 w 219"/>
              <a:gd name="T15" fmla="*/ 207 h 333"/>
              <a:gd name="T16" fmla="*/ 113 w 219"/>
              <a:gd name="T17" fmla="*/ 331 h 333"/>
              <a:gd name="T18" fmla="*/ 112 w 219"/>
              <a:gd name="T19" fmla="*/ 333 h 333"/>
              <a:gd name="T20" fmla="*/ 112 w 219"/>
              <a:gd name="T21" fmla="*/ 145 h 333"/>
              <a:gd name="T22" fmla="*/ 149 w 219"/>
              <a:gd name="T23" fmla="*/ 108 h 333"/>
              <a:gd name="T24" fmla="*/ 112 w 219"/>
              <a:gd name="T25" fmla="*/ 71 h 333"/>
              <a:gd name="T26" fmla="*/ 75 w 219"/>
              <a:gd name="T27" fmla="*/ 108 h 333"/>
              <a:gd name="T28" fmla="*/ 112 w 219"/>
              <a:gd name="T29" fmla="*/ 145 h 3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19" h="333">
                <a:moveTo>
                  <a:pt x="112" y="333"/>
                </a:moveTo>
                <a:cubicBezTo>
                  <a:pt x="109" y="328"/>
                  <a:pt x="106" y="323"/>
                  <a:pt x="103" y="318"/>
                </a:cubicBezTo>
                <a:cubicBezTo>
                  <a:pt x="81" y="280"/>
                  <a:pt x="59" y="243"/>
                  <a:pt x="39" y="206"/>
                </a:cubicBezTo>
                <a:cubicBezTo>
                  <a:pt x="26" y="183"/>
                  <a:pt x="16" y="159"/>
                  <a:pt x="11" y="133"/>
                </a:cubicBezTo>
                <a:cubicBezTo>
                  <a:pt x="0" y="76"/>
                  <a:pt x="34" y="23"/>
                  <a:pt x="91" y="10"/>
                </a:cubicBezTo>
                <a:cubicBezTo>
                  <a:pt x="131" y="0"/>
                  <a:pt x="177" y="19"/>
                  <a:pt x="199" y="55"/>
                </a:cubicBezTo>
                <a:cubicBezTo>
                  <a:pt x="215" y="81"/>
                  <a:pt x="219" y="109"/>
                  <a:pt x="212" y="139"/>
                </a:cubicBezTo>
                <a:cubicBezTo>
                  <a:pt x="206" y="163"/>
                  <a:pt x="197" y="186"/>
                  <a:pt x="185" y="207"/>
                </a:cubicBezTo>
                <a:cubicBezTo>
                  <a:pt x="161" y="249"/>
                  <a:pt x="137" y="290"/>
                  <a:pt x="113" y="331"/>
                </a:cubicBezTo>
                <a:cubicBezTo>
                  <a:pt x="113" y="332"/>
                  <a:pt x="113" y="332"/>
                  <a:pt x="112" y="333"/>
                </a:cubicBezTo>
                <a:close/>
                <a:moveTo>
                  <a:pt x="112" y="145"/>
                </a:moveTo>
                <a:cubicBezTo>
                  <a:pt x="132" y="145"/>
                  <a:pt x="149" y="129"/>
                  <a:pt x="149" y="108"/>
                </a:cubicBezTo>
                <a:cubicBezTo>
                  <a:pt x="149" y="88"/>
                  <a:pt x="132" y="71"/>
                  <a:pt x="112" y="71"/>
                </a:cubicBezTo>
                <a:cubicBezTo>
                  <a:pt x="92" y="71"/>
                  <a:pt x="75" y="88"/>
                  <a:pt x="75" y="108"/>
                </a:cubicBezTo>
                <a:cubicBezTo>
                  <a:pt x="75" y="128"/>
                  <a:pt x="92" y="145"/>
                  <a:pt x="112" y="145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15" name="Rectangle 7"/>
          <p:cNvSpPr/>
          <p:nvPr/>
        </p:nvSpPr>
        <p:spPr>
          <a:xfrm>
            <a:off x="6402837" y="4287715"/>
            <a:ext cx="1121491" cy="441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-US" sz="1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ppm factum research</a:t>
            </a:r>
            <a:endParaRPr lang="cs-CZ" sz="1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pSp>
        <p:nvGrpSpPr>
          <p:cNvPr id="16" name="Skupina 39"/>
          <p:cNvGrpSpPr/>
          <p:nvPr/>
        </p:nvGrpSpPr>
        <p:grpSpPr>
          <a:xfrm>
            <a:off x="7236296" y="1700808"/>
            <a:ext cx="1804275" cy="1512168"/>
            <a:chOff x="9440706" y="188640"/>
            <a:chExt cx="8308758" cy="5616624"/>
          </a:xfrm>
        </p:grpSpPr>
        <p:pic>
          <p:nvPicPr>
            <p:cNvPr id="17" name="Picture 3"/>
            <p:cNvPicPr>
              <a:picLocks noChangeAspect="1" noChangeArrowheads="1"/>
            </p:cNvPicPr>
            <p:nvPr/>
          </p:nvPicPr>
          <p:blipFill>
            <a:blip r:embed="rId5" cstate="print">
              <a:grayscl/>
            </a:blip>
            <a:srcRect/>
            <a:stretch>
              <a:fillRect/>
            </a:stretch>
          </p:blipFill>
          <p:spPr bwMode="auto">
            <a:xfrm>
              <a:off x="9440706" y="188640"/>
              <a:ext cx="8308758" cy="56166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Obdélník 17"/>
            <p:cNvSpPr/>
            <p:nvPr/>
          </p:nvSpPr>
          <p:spPr>
            <a:xfrm>
              <a:off x="9442013" y="188640"/>
              <a:ext cx="1512168" cy="5040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9" name="Obdélník 18"/>
            <p:cNvSpPr/>
            <p:nvPr/>
          </p:nvSpPr>
          <p:spPr>
            <a:xfrm>
              <a:off x="9442013" y="5157192"/>
              <a:ext cx="4032448" cy="6480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0" name="Obdélník 19"/>
            <p:cNvSpPr/>
            <p:nvPr/>
          </p:nvSpPr>
          <p:spPr>
            <a:xfrm>
              <a:off x="14401600" y="4077072"/>
              <a:ext cx="3347864" cy="10081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1" name="Obdélník 20"/>
            <p:cNvSpPr/>
            <p:nvPr/>
          </p:nvSpPr>
          <p:spPr>
            <a:xfrm>
              <a:off x="16561840" y="5661248"/>
              <a:ext cx="1187624" cy="1440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22" name="Skupina 48"/>
          <p:cNvGrpSpPr/>
          <p:nvPr/>
        </p:nvGrpSpPr>
        <p:grpSpPr>
          <a:xfrm>
            <a:off x="7524328" y="2601226"/>
            <a:ext cx="240028" cy="240028"/>
            <a:chOff x="6780245" y="3260980"/>
            <a:chExt cx="240028" cy="240028"/>
          </a:xfrm>
        </p:grpSpPr>
        <p:sp>
          <p:nvSpPr>
            <p:cNvPr id="23" name="Elipsa 22"/>
            <p:cNvSpPr/>
            <p:nvPr/>
          </p:nvSpPr>
          <p:spPr>
            <a:xfrm>
              <a:off x="6780245" y="3260980"/>
              <a:ext cx="240028" cy="240028"/>
            </a:xfrm>
            <a:prstGeom prst="ellipse">
              <a:avLst/>
            </a:prstGeom>
            <a:solidFill>
              <a:srgbClr val="FF0000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4" name="Picture 12" descr="http://www.kaldiscoffeebar.com/img/icon_map_white.png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6822251" y="3302986"/>
              <a:ext cx="156017" cy="156017"/>
            </a:xfrm>
            <a:prstGeom prst="rect">
              <a:avLst/>
            </a:prstGeom>
            <a:noFill/>
          </p:spPr>
        </p:pic>
      </p:grpSp>
      <p:sp>
        <p:nvSpPr>
          <p:cNvPr id="25" name="Nadpis 2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Připravil tým ppm factum research</a:t>
            </a:r>
            <a:endParaRPr lang="cs-CZ" dirty="0"/>
          </a:p>
        </p:txBody>
      </p:sp>
      <p:pic>
        <p:nvPicPr>
          <p:cNvPr id="26" name="Picture 5" descr="G:\- Foto -\Na web\web\PPM_020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36169" y="2049492"/>
            <a:ext cx="1076242" cy="1076243"/>
          </a:xfrm>
          <a:prstGeom prst="rect">
            <a:avLst/>
          </a:prstGeom>
          <a:noFill/>
        </p:spPr>
      </p:pic>
      <p:pic>
        <p:nvPicPr>
          <p:cNvPr id="27" name="Picture 2" descr="http://www.factum.cz/image/4548/14/Krist%C3%BDna%20Kympergrov%C3%A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2949" y="3203823"/>
            <a:ext cx="1098064" cy="10980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prevence kriminality</a:t>
            </a:r>
            <a:endParaRPr lang="cs-CZ" cap="al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Q1. Kriminalita je problém všech měst a obcí. Jedním z nástrojů boje s kriminalitou je i její prevence, tedy snaha kriminalitě předcházet. Víte o nějaké preventivní aktivitě, která probíhá nebo v minulých letech proběhla ve vaší obci</a:t>
            </a:r>
            <a:r>
              <a:rPr lang="cs-CZ" dirty="0" smtClean="0"/>
              <a:t>? </a:t>
            </a:r>
            <a:r>
              <a:rPr lang="pt-BR" dirty="0"/>
              <a:t>Q1x. O jakou preventivní aktivitu šlo</a:t>
            </a:r>
            <a:r>
              <a:rPr lang="pt-BR" dirty="0" smtClean="0"/>
              <a:t>?</a:t>
            </a:r>
            <a:r>
              <a:rPr lang="cs-CZ" dirty="0" smtClean="0"/>
              <a:t> (odpovídají pouze ti, co uvedli, ano v otázce Q1)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5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Znalost preventivních akcí v okolí</a:t>
            </a:r>
          </a:p>
        </p:txBody>
      </p:sp>
      <p:sp>
        <p:nvSpPr>
          <p:cNvPr id="17" name="TextovéPole 16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8" name="TextovéPole 17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3" y="1612726"/>
            <a:ext cx="7686675" cy="520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Q2. Možná jste se vy nebo někdo z vaší rodiny některých z těchto aktivit zúčastnil/a?  Q2x. Můžete říct jakých? Q2y. Proč jste se žádné nezúčastnil/a?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6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Účast na preventivních akcích v okolí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888" y="1653877"/>
            <a:ext cx="7896225" cy="494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X1</a:t>
            </a:r>
            <a:r>
              <a:rPr lang="cs-CZ" dirty="0"/>
              <a:t>. Jaká preventivní opatření používáte pro zvýšení bezpečnosti svého zdraví a majetku?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7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Preventivní opatření pro zvýšení bezpečnosti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2093937"/>
            <a:ext cx="8991600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36997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Q6. Považujete následující aktivity (vyvíjené obcí nebo státem v oblasti prevence kriminality a podobných jevů) za významné a důležité pro snížení kriminality?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8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Aktivity podporující prevenci kriminality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ovéPole 13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" y="1559768"/>
            <a:ext cx="908685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13762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Q7. Myslíte si, že je vhodné, aby obce při své preventivní činnosti zapojovaly dobrovolníky z řad občanů? </a:t>
            </a:r>
            <a:r>
              <a:rPr lang="cs-CZ" dirty="0" smtClean="0"/>
              <a:t>Q</a:t>
            </a:r>
            <a:r>
              <a:rPr lang="en-US" dirty="0" smtClean="0"/>
              <a:t>6a</a:t>
            </a:r>
            <a:r>
              <a:rPr lang="cs-CZ" dirty="0" smtClean="0"/>
              <a:t>. </a:t>
            </a:r>
            <a:r>
              <a:rPr lang="cs-CZ" dirty="0"/>
              <a:t>Které činnosti by měli dobrovolníci podle Vás především provádět? Vyberte maximálně tři možnosti. 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9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Zapojování dobrovolníků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8" y="1761703"/>
            <a:ext cx="8543925" cy="461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97765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ávěrečná zpráva 2017_09">
  <a:themeElements>
    <a:clrScheme name="ppm factum">
      <a:dk1>
        <a:srgbClr val="595959"/>
      </a:dk1>
      <a:lt1>
        <a:srgbClr val="FFFFFF"/>
      </a:lt1>
      <a:dk2>
        <a:srgbClr val="333333"/>
      </a:dk2>
      <a:lt2>
        <a:srgbClr val="EAEAEA"/>
      </a:lt2>
      <a:accent1>
        <a:srgbClr val="5BB531"/>
      </a:accent1>
      <a:accent2>
        <a:srgbClr val="FFDC00"/>
      </a:accent2>
      <a:accent3>
        <a:srgbClr val="E9693C"/>
      </a:accent3>
      <a:accent4>
        <a:srgbClr val="B82928"/>
      </a:accent4>
      <a:accent5>
        <a:srgbClr val="623A3D"/>
      </a:accent5>
      <a:accent6>
        <a:srgbClr val="8B4A66"/>
      </a:accent6>
      <a:hlink>
        <a:srgbClr val="0000F3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C1B0ECDD9787242952FD946001140C9" ma:contentTypeVersion="0" ma:contentTypeDescription="Vytvoří nový dokument" ma:contentTypeScope="" ma:versionID="4f94b6a617eb3d3d0ab47860b8b5fe2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a0a24479109eecaec3814fe346a33a2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1C9EDB8-20CB-434B-9BD8-33E19487106D}"/>
</file>

<file path=customXml/itemProps2.xml><?xml version="1.0" encoding="utf-8"?>
<ds:datastoreItem xmlns:ds="http://schemas.openxmlformats.org/officeDocument/2006/customXml" ds:itemID="{A32EB147-6A50-45B3-8320-1CF093963C4D}"/>
</file>

<file path=customXml/itemProps3.xml><?xml version="1.0" encoding="utf-8"?>
<ds:datastoreItem xmlns:ds="http://schemas.openxmlformats.org/officeDocument/2006/customXml" ds:itemID="{68AC62C1-6288-4B16-91A5-BDCAFFF7E0ED}"/>
</file>

<file path=docProps/app.xml><?xml version="1.0" encoding="utf-8"?>
<Properties xmlns="http://schemas.openxmlformats.org/officeDocument/2006/extended-properties" xmlns:vt="http://schemas.openxmlformats.org/officeDocument/2006/docPropsVTypes">
  <Template>závěrečná zpráva 2017_09</Template>
  <TotalTime>4910</TotalTime>
  <Words>1186</Words>
  <Application>Microsoft Office PowerPoint</Application>
  <PresentationFormat>Předvádění na obrazovce (4:3)</PresentationFormat>
  <Paragraphs>196</Paragraphs>
  <Slides>37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37</vt:i4>
      </vt:variant>
    </vt:vector>
  </HeadingPairs>
  <TitlesOfParts>
    <vt:vector size="38" baseType="lpstr">
      <vt:lpstr>závěrečná zpráva 2017_09</vt:lpstr>
      <vt:lpstr>Snímek 1</vt:lpstr>
      <vt:lpstr>obsah</vt:lpstr>
      <vt:lpstr>Východiska a metodika výzkumu</vt:lpstr>
      <vt:lpstr>prevence kriminality</vt:lpstr>
      <vt:lpstr>Znalost preventivních akcí v okolí</vt:lpstr>
      <vt:lpstr>Účast na preventivních akcích v okolí</vt:lpstr>
      <vt:lpstr>Preventivní opatření pro zvýšení bezpečnosti</vt:lpstr>
      <vt:lpstr>Aktivity podporující prevenci kriminality</vt:lpstr>
      <vt:lpstr>Zapojování dobrovolníků</vt:lpstr>
      <vt:lpstr>Vlivy na kriminalitu</vt:lpstr>
      <vt:lpstr>Co ovlivňuje kriminalitu?</vt:lpstr>
      <vt:lpstr>Podíl na kriminalitě</vt:lpstr>
      <vt:lpstr>Tolerance k jednotlivým zařízením</vt:lpstr>
      <vt:lpstr>Vnímání a Hodnocení policie</vt:lpstr>
      <vt:lpstr>Vnímání a Hodnocení policie ČR I.</vt:lpstr>
      <vt:lpstr>Vnímání a Hodnocení policie ČR II.</vt:lpstr>
      <vt:lpstr>Vnímání a Hodnocení policie ČR III.</vt:lpstr>
      <vt:lpstr>Vnímání a Hodnocení policie ČR IV.</vt:lpstr>
      <vt:lpstr>Vnímání a Hodnocení policie ČR V. </vt:lpstr>
      <vt:lpstr>Hodnocení institucí</vt:lpstr>
      <vt:lpstr>Aktivita policie ČR v oblasti prevence</vt:lpstr>
      <vt:lpstr>Podpora činností policie čr</vt:lpstr>
      <vt:lpstr>Občané a kriminalita</vt:lpstr>
      <vt:lpstr>Hodnocení úrovně kriminality</vt:lpstr>
      <vt:lpstr>Ohrožení kriminálními činy</vt:lpstr>
      <vt:lpstr>Reakce na krádež</vt:lpstr>
      <vt:lpstr>Chování při vyšetřování krádeže</vt:lpstr>
      <vt:lpstr>Postoje k tématům</vt:lpstr>
      <vt:lpstr>Názor na přijímání lidí ze zemí zmítaných problémy</vt:lpstr>
      <vt:lpstr>Postoje k prostituci</vt:lpstr>
      <vt:lpstr>Přílohy</vt:lpstr>
      <vt:lpstr>dotazník</vt:lpstr>
      <vt:lpstr>dotazník</vt:lpstr>
      <vt:lpstr>dotazník</vt:lpstr>
      <vt:lpstr>dotazník</vt:lpstr>
      <vt:lpstr>dotazník</vt:lpstr>
      <vt:lpstr>Připravil tým ppm factum research</vt:lpstr>
    </vt:vector>
  </TitlesOfParts>
  <Company>ppmfactum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Kympergrová Kristýna</dc:creator>
  <cp:lastModifiedBy>kympergrova</cp:lastModifiedBy>
  <cp:revision>280</cp:revision>
  <dcterms:created xsi:type="dcterms:W3CDTF">2017-10-10T11:16:16Z</dcterms:created>
  <dcterms:modified xsi:type="dcterms:W3CDTF">2020-08-27T13:22:18Z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0x010100AC1B0ECDD9787242952FD946001140C9</vt:lpwstr>
  </property>
  <property fmtid="{D5CDD505-2E9C-101B-9397-08002B2CF9AE}" pid="3" name="IsMyDocuments">
    <vt:bool>true</vt:bool>
  </property>
</Properties>
</file>