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5"/>
  </p:notesMasterIdLst>
  <p:handoutMasterIdLst>
    <p:handoutMasterId r:id="rId16"/>
  </p:handoutMasterIdLst>
  <p:sldIdLst>
    <p:sldId id="492" r:id="rId2"/>
    <p:sldId id="505" r:id="rId3"/>
    <p:sldId id="502" r:id="rId4"/>
    <p:sldId id="515" r:id="rId5"/>
    <p:sldId id="496" r:id="rId6"/>
    <p:sldId id="513" r:id="rId7"/>
    <p:sldId id="511" r:id="rId8"/>
    <p:sldId id="514" r:id="rId9"/>
    <p:sldId id="512" r:id="rId10"/>
    <p:sldId id="516" r:id="rId11"/>
    <p:sldId id="518" r:id="rId12"/>
    <p:sldId id="500" r:id="rId13"/>
    <p:sldId id="497" r:id="rId14"/>
  </p:sldIdLst>
  <p:sldSz cx="9144000" cy="6858000" type="screen4x3"/>
  <p:notesSz cx="6797675" cy="9926638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 userDrawn="1">
          <p15:clr>
            <a:srgbClr val="A4A3A4"/>
          </p15:clr>
        </p15:guide>
        <p15:guide id="2" pos="2142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Tomáš Kraus" initials="TK" lastIdx="1" clrIdx="0">
    <p:extLst/>
  </p:cmAuthor>
  <p:cmAuthor id="2" name="Richard Scharnagl" initials="RJS" lastIdx="0" clrIdx="1">
    <p:extLst/>
  </p:cmAuthor>
  <p:cmAuthor id="3" name="Ing. Miroslav Tůma, Ph.D." initials="M.T." lastIdx="8" clrIdx="2">
    <p:extLst/>
  </p:cmAuthor>
  <p:cmAuthor id="4" name="Standard" initials="S" lastIdx="5" clrIdx="3"/>
  <p:cmAuthor id="5" name="Marek Beneš" initials="MB" lastIdx="2" clrIdx="4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3395D"/>
    <a:srgbClr val="088DE8"/>
    <a:srgbClr val="BA2424"/>
    <a:srgbClr val="C1EFFF"/>
    <a:srgbClr val="C9F1FF"/>
    <a:srgbClr val="E6DFF5"/>
    <a:srgbClr val="D5C9EF"/>
    <a:srgbClr val="FEF0F0"/>
    <a:srgbClr val="937BC3"/>
    <a:srgbClr val="FABF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C2FFA5D-87B4-456A-9821-1D502468CF0F}" styleName="Styl s motivem 1 – zvýraznění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025" autoAdjust="0"/>
    <p:restoredTop sz="86391" autoAdjust="0"/>
  </p:normalViewPr>
  <p:slideViewPr>
    <p:cSldViewPr snapToGrid="0">
      <p:cViewPr varScale="1">
        <p:scale>
          <a:sx n="111" d="100"/>
          <a:sy n="111" d="100"/>
        </p:scale>
        <p:origin x="1398" y="11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30" d="100"/>
        <a:sy n="30" d="100"/>
      </p:scale>
      <p:origin x="0" y="0"/>
    </p:cViewPr>
  </p:sorterViewPr>
  <p:notesViewPr>
    <p:cSldViewPr snapToGrid="0">
      <p:cViewPr varScale="1">
        <p:scale>
          <a:sx n="81" d="100"/>
          <a:sy n="81" d="100"/>
        </p:scale>
        <p:origin x="3996" y="90"/>
      </p:cViewPr>
      <p:guideLst>
        <p:guide orient="horz" pos="3127"/>
        <p:guide pos="2142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2" y="0"/>
            <a:ext cx="2945659" cy="498056"/>
          </a:xfrm>
          <a:prstGeom prst="rect">
            <a:avLst/>
          </a:prstGeom>
        </p:spPr>
        <p:txBody>
          <a:bodyPr vert="horz" lIns="95566" tIns="47783" rIns="95566" bIns="47783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quarter" idx="1"/>
          </p:nvPr>
        </p:nvSpPr>
        <p:spPr>
          <a:xfrm>
            <a:off x="3850444" y="0"/>
            <a:ext cx="2945659" cy="498056"/>
          </a:xfrm>
          <a:prstGeom prst="rect">
            <a:avLst/>
          </a:prstGeom>
        </p:spPr>
        <p:txBody>
          <a:bodyPr vert="horz" lIns="95566" tIns="47783" rIns="95566" bIns="47783" rtlCol="0"/>
          <a:lstStyle>
            <a:lvl1pPr algn="r">
              <a:defRPr sz="1200"/>
            </a:lvl1pPr>
          </a:lstStyle>
          <a:p>
            <a:fld id="{8B9E96B6-9FD7-4042-8F51-1282C779FE43}" type="datetimeFigureOut">
              <a:rPr lang="cs-CZ" smtClean="0"/>
              <a:pPr/>
              <a:t>15.9.2021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2"/>
          </p:nvPr>
        </p:nvSpPr>
        <p:spPr>
          <a:xfrm>
            <a:off x="2" y="9428586"/>
            <a:ext cx="2945659" cy="498055"/>
          </a:xfrm>
          <a:prstGeom prst="rect">
            <a:avLst/>
          </a:prstGeom>
        </p:spPr>
        <p:txBody>
          <a:bodyPr vert="horz" lIns="95566" tIns="47783" rIns="95566" bIns="47783" rtlCol="0" anchor="b"/>
          <a:lstStyle>
            <a:lvl1pPr algn="l">
              <a:defRPr sz="1200"/>
            </a:lvl1pPr>
          </a:lstStyle>
          <a:p>
            <a:r>
              <a:rPr lang="cs-CZ" smtClean="0"/>
              <a:t>KYBERNETICKÁ BEZPEČNOST</a:t>
            </a:r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3"/>
          </p:nvPr>
        </p:nvSpPr>
        <p:spPr>
          <a:xfrm>
            <a:off x="3850444" y="9428586"/>
            <a:ext cx="2945659" cy="498055"/>
          </a:xfrm>
          <a:prstGeom prst="rect">
            <a:avLst/>
          </a:prstGeom>
        </p:spPr>
        <p:txBody>
          <a:bodyPr vert="horz" lIns="95566" tIns="47783" rIns="95566" bIns="47783" rtlCol="0" anchor="b"/>
          <a:lstStyle>
            <a:lvl1pPr algn="r">
              <a:defRPr sz="1200"/>
            </a:lvl1pPr>
          </a:lstStyle>
          <a:p>
            <a:fld id="{86888A68-2EC3-43AA-BFC8-F9ACB9891F07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548079595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2" y="0"/>
            <a:ext cx="2945659" cy="498056"/>
          </a:xfrm>
          <a:prstGeom prst="rect">
            <a:avLst/>
          </a:prstGeom>
        </p:spPr>
        <p:txBody>
          <a:bodyPr vert="horz" lIns="95566" tIns="47783" rIns="95566" bIns="47783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50444" y="0"/>
            <a:ext cx="2945659" cy="498056"/>
          </a:xfrm>
          <a:prstGeom prst="rect">
            <a:avLst/>
          </a:prstGeom>
        </p:spPr>
        <p:txBody>
          <a:bodyPr vert="horz" lIns="95566" tIns="47783" rIns="95566" bIns="47783" rtlCol="0"/>
          <a:lstStyle>
            <a:lvl1pPr algn="r">
              <a:defRPr sz="1200"/>
            </a:lvl1pPr>
          </a:lstStyle>
          <a:p>
            <a:fld id="{78A8CFA3-D58E-47E7-87EA-9AA78646775D}" type="datetimeFigureOut">
              <a:rPr lang="cs-CZ" smtClean="0"/>
              <a:pPr/>
              <a:t>15.9.2021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1165225" y="1241425"/>
            <a:ext cx="44672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5566" tIns="47783" rIns="95566" bIns="47783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79768" y="4777195"/>
            <a:ext cx="5438140" cy="3908614"/>
          </a:xfrm>
          <a:prstGeom prst="rect">
            <a:avLst/>
          </a:prstGeom>
        </p:spPr>
        <p:txBody>
          <a:bodyPr vert="horz" lIns="95566" tIns="47783" rIns="95566" bIns="47783" rtlCol="0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2" y="9428586"/>
            <a:ext cx="2945659" cy="498055"/>
          </a:xfrm>
          <a:prstGeom prst="rect">
            <a:avLst/>
          </a:prstGeom>
        </p:spPr>
        <p:txBody>
          <a:bodyPr vert="horz" lIns="95566" tIns="47783" rIns="95566" bIns="47783" rtlCol="0" anchor="b"/>
          <a:lstStyle>
            <a:lvl1pPr algn="l">
              <a:defRPr sz="1200"/>
            </a:lvl1pPr>
          </a:lstStyle>
          <a:p>
            <a:r>
              <a:rPr lang="cs-CZ" smtClean="0"/>
              <a:t>KYBERNETICKÁ BEZPEČNOST</a:t>
            </a:r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50444" y="9428586"/>
            <a:ext cx="2945659" cy="498055"/>
          </a:xfrm>
          <a:prstGeom prst="rect">
            <a:avLst/>
          </a:prstGeom>
        </p:spPr>
        <p:txBody>
          <a:bodyPr vert="horz" lIns="95566" tIns="47783" rIns="95566" bIns="47783" rtlCol="0" anchor="b"/>
          <a:lstStyle>
            <a:lvl1pPr algn="r">
              <a:defRPr sz="1200"/>
            </a:lvl1pPr>
          </a:lstStyle>
          <a:p>
            <a:fld id="{62ECBCD3-7D33-47A4-B14E-A4F9E48F0FD1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11301716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spcBef>
                <a:spcPct val="50000"/>
              </a:spcBef>
              <a:buFontTx/>
              <a:buNone/>
            </a:pPr>
            <a:endParaRPr lang="cs-CZ" altLang="cs-CZ" dirty="0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cs-CZ" smtClean="0"/>
              <a:t>KYBERNETICKÁ BEZPEČNOST</a:t>
            </a:r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2ECBCD3-7D33-47A4-B14E-A4F9E48F0FD1}" type="slidenum">
              <a:rPr lang="cs-CZ" smtClean="0"/>
              <a:pPr/>
              <a:t>12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54741305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spcBef>
                <a:spcPct val="50000"/>
              </a:spcBef>
              <a:buFontTx/>
              <a:buNone/>
            </a:pPr>
            <a:endParaRPr lang="cs-CZ" altLang="cs-CZ" dirty="0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cs-CZ" smtClean="0"/>
              <a:t>KYBERNETICKÁ BEZPEČNOST</a:t>
            </a:r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2ECBCD3-7D33-47A4-B14E-A4F9E48F0FD1}" type="slidenum">
              <a:rPr lang="cs-CZ" smtClean="0"/>
              <a:pPr/>
              <a:t>13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54741305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Přímá spojnice 3"/>
          <p:cNvCxnSpPr/>
          <p:nvPr userDrawn="1"/>
        </p:nvCxnSpPr>
        <p:spPr>
          <a:xfrm>
            <a:off x="3868635" y="6723433"/>
            <a:ext cx="1470384" cy="0"/>
          </a:xfrm>
          <a:prstGeom prst="line">
            <a:avLst/>
          </a:prstGeom>
          <a:ln w="19050">
            <a:solidFill>
              <a:srgbClr val="088DE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ovéPole 4"/>
          <p:cNvSpPr txBox="1"/>
          <p:nvPr userDrawn="1"/>
        </p:nvSpPr>
        <p:spPr>
          <a:xfrm>
            <a:off x="8256904" y="6482301"/>
            <a:ext cx="75062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100" dirty="0" smtClean="0"/>
              <a:t>slide </a:t>
            </a:r>
            <a:fld id="{88C965F9-3A62-407E-ABCE-FE85A7A83F19}" type="slidenum">
              <a:rPr lang="cs-CZ" sz="1100" smtClean="0"/>
              <a:pPr/>
              <a:t>‹#›</a:t>
            </a:fld>
            <a:endParaRPr lang="cs-CZ" sz="1100" dirty="0"/>
          </a:p>
        </p:txBody>
      </p:sp>
      <p:sp>
        <p:nvSpPr>
          <p:cNvPr id="6" name="TextovéPole 5"/>
          <p:cNvSpPr txBox="1"/>
          <p:nvPr userDrawn="1"/>
        </p:nvSpPr>
        <p:spPr>
          <a:xfrm>
            <a:off x="4101372" y="6403313"/>
            <a:ext cx="100491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200" b="1" dirty="0" smtClean="0">
                <a:solidFill>
                  <a:srgbClr val="088DE8"/>
                </a:solidFill>
              </a:rPr>
              <a:t>DNS CNS ICT</a:t>
            </a:r>
            <a:endParaRPr lang="cs-CZ" sz="1200" b="1" dirty="0">
              <a:solidFill>
                <a:srgbClr val="088DE8"/>
              </a:solidFill>
            </a:endParaRPr>
          </a:p>
        </p:txBody>
      </p:sp>
      <p:sp>
        <p:nvSpPr>
          <p:cNvPr id="3" name="TextovéPole 2"/>
          <p:cNvSpPr txBox="1"/>
          <p:nvPr userDrawn="1"/>
        </p:nvSpPr>
        <p:spPr>
          <a:xfrm>
            <a:off x="406399" y="6414875"/>
            <a:ext cx="184331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16. září 2021</a:t>
            </a:r>
            <a:endParaRPr lang="cs-CZ" sz="1200" b="1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7351223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Obrázek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536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17288" y="365126"/>
            <a:ext cx="5998061" cy="58154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dirty="0" smtClean="0"/>
              <a:t>Kliknutím lze upravit styl.	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4245" y="1311799"/>
            <a:ext cx="8171105" cy="48651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dirty="0" smtClean="0"/>
              <a:t>Kliknutím lze upravit styly předlohy textu.</a:t>
            </a:r>
          </a:p>
          <a:p>
            <a:pPr lvl="1"/>
            <a:r>
              <a:rPr lang="cs-CZ" dirty="0" smtClean="0"/>
              <a:t>Druhá úroveň</a:t>
            </a:r>
          </a:p>
          <a:p>
            <a:pPr lvl="2"/>
            <a:r>
              <a:rPr lang="cs-CZ" dirty="0" smtClean="0"/>
              <a:t>Třetí úroveň</a:t>
            </a:r>
          </a:p>
          <a:p>
            <a:pPr lvl="3"/>
            <a:r>
              <a:rPr lang="cs-CZ" dirty="0" smtClean="0"/>
              <a:t>Čtvrtá úroveň</a:t>
            </a:r>
          </a:p>
          <a:p>
            <a:pPr lvl="4"/>
            <a:r>
              <a:rPr lang="cs-CZ" dirty="0" smtClean="0"/>
              <a:t>Pátá úroveň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509896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</p:sldLayoutIdLst>
  <p:transition spd="slow">
    <p:wipe dir="r"/>
  </p:transition>
  <p:timing>
    <p:tnLst>
      <p:par>
        <p:cTn id="1" dur="indefinite" restart="never" nodeType="tmRoot"/>
      </p:par>
    </p:tnLst>
  </p:timing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tabLst>
          <a:tab pos="5760000" algn="l"/>
        </a:tabLst>
        <a:defRPr sz="2000" b="1" i="1" u="sng" kern="1200">
          <a:solidFill>
            <a:schemeClr val="accent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28600" indent="-228600" algn="just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000" kern="1200">
          <a:solidFill>
            <a:srgbClr val="002060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just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rgbClr val="002060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just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rgbClr val="002060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just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rgbClr val="002060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just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rgbClr val="002060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délník 2"/>
          <p:cNvSpPr/>
          <p:nvPr/>
        </p:nvSpPr>
        <p:spPr>
          <a:xfrm>
            <a:off x="723208" y="1837905"/>
            <a:ext cx="7863840" cy="12772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Bef>
                <a:spcPts val="600"/>
              </a:spcBef>
              <a:tabLst>
                <a:tab pos="0" algn="l"/>
                <a:tab pos="8069263" algn="r"/>
                <a:tab pos="8229600" algn="l"/>
                <a:tab pos="9144000" algn="l"/>
                <a:tab pos="10058400" algn="l"/>
              </a:tabLst>
            </a:pPr>
            <a:r>
              <a:rPr lang="cs-CZ" altLang="cs-CZ" sz="2800" b="1" i="1" dirty="0">
                <a:solidFill>
                  <a:srgbClr val="3399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Centrální nákup státu ICT produktů</a:t>
            </a:r>
          </a:p>
          <a:p>
            <a:pPr algn="ctr">
              <a:lnSpc>
                <a:spcPct val="150000"/>
              </a:lnSpc>
              <a:spcBef>
                <a:spcPts val="600"/>
              </a:spcBef>
              <a:tabLst>
                <a:tab pos="0" algn="l"/>
                <a:tab pos="8069263" algn="r"/>
                <a:tab pos="8229600" algn="l"/>
                <a:tab pos="9144000" algn="l"/>
                <a:tab pos="10058400" algn="l"/>
              </a:tabLst>
            </a:pPr>
            <a:r>
              <a:rPr lang="en-GB" altLang="cs-CZ" sz="2000" b="1" i="1" dirty="0" smtClean="0">
                <a:solidFill>
                  <a:srgbClr val="3399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DNS </a:t>
            </a:r>
            <a:r>
              <a:rPr lang="cs-CZ" altLang="cs-CZ" sz="2000" b="1" i="1" dirty="0" smtClean="0">
                <a:solidFill>
                  <a:srgbClr val="3399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CNS </a:t>
            </a:r>
            <a:r>
              <a:rPr lang="en-GB" altLang="cs-CZ" sz="2000" b="1" i="1" dirty="0" smtClean="0">
                <a:solidFill>
                  <a:srgbClr val="3399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ICT </a:t>
            </a:r>
            <a:r>
              <a:rPr lang="en-GB" altLang="cs-CZ" sz="2000" b="1" i="1" dirty="0">
                <a:solidFill>
                  <a:srgbClr val="3399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 </a:t>
            </a:r>
            <a:r>
              <a:rPr lang="en-GB" altLang="cs-CZ" sz="2000" b="1" i="1" dirty="0" err="1">
                <a:solidFill>
                  <a:srgbClr val="3399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Nákupní</a:t>
            </a:r>
            <a:r>
              <a:rPr lang="en-GB" altLang="cs-CZ" sz="2000" b="1" i="1" dirty="0">
                <a:solidFill>
                  <a:srgbClr val="3399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altLang="cs-CZ" sz="2000" b="1" i="1" dirty="0" err="1" smtClean="0">
                <a:solidFill>
                  <a:srgbClr val="3399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postup</a:t>
            </a:r>
            <a:endParaRPr lang="cs-CZ" altLang="cs-CZ" sz="2000" b="1" i="1" dirty="0">
              <a:solidFill>
                <a:srgbClr val="3399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513393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sah 2"/>
          <p:cNvSpPr txBox="1">
            <a:spLocks/>
          </p:cNvSpPr>
          <p:nvPr/>
        </p:nvSpPr>
        <p:spPr>
          <a:xfrm>
            <a:off x="269939" y="1070493"/>
            <a:ext cx="8586596" cy="5694353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just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rgbClr val="00206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just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00206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just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00206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just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00206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just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00206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cs-CZ" b="1" dirty="0" smtClean="0"/>
              <a:t>11</a:t>
            </a:r>
            <a:r>
              <a:rPr lang="cs-CZ" b="1" dirty="0"/>
              <a:t>. </a:t>
            </a:r>
            <a:r>
              <a:rPr lang="cs-CZ" b="1" dirty="0" smtClean="0"/>
              <a:t>kolo </a:t>
            </a:r>
            <a:r>
              <a:rPr lang="cs-CZ" b="1" dirty="0"/>
              <a:t>v DNS ICT (kolo pro notebooky a příslušenství</a:t>
            </a:r>
            <a:r>
              <a:rPr lang="cs-CZ" b="1" dirty="0" smtClean="0"/>
              <a:t>)</a:t>
            </a:r>
          </a:p>
          <a:p>
            <a:endParaRPr lang="cs-CZ" b="1" dirty="0" smtClean="0"/>
          </a:p>
          <a:p>
            <a:pPr lvl="1"/>
            <a:r>
              <a:rPr lang="cs-CZ" b="1" dirty="0" smtClean="0"/>
              <a:t>7</a:t>
            </a:r>
            <a:r>
              <a:rPr lang="cs-CZ" b="1" dirty="0"/>
              <a:t>. 10. </a:t>
            </a:r>
            <a:r>
              <a:rPr lang="cs-CZ" b="1" dirty="0" smtClean="0"/>
              <a:t>2021 – 26. 10. 2021 sběr v NEN</a:t>
            </a:r>
            <a:endParaRPr lang="cs-CZ" sz="1600" dirty="0"/>
          </a:p>
          <a:p>
            <a:pPr lvl="1"/>
            <a:endParaRPr lang="cs-CZ" dirty="0" smtClean="0"/>
          </a:p>
          <a:p>
            <a:pPr lvl="1"/>
            <a:r>
              <a:rPr lang="cs-CZ" dirty="0" smtClean="0"/>
              <a:t>do</a:t>
            </a:r>
            <a:r>
              <a:rPr lang="cs-CZ" dirty="0"/>
              <a:t> 4. 10. 2021 </a:t>
            </a:r>
            <a:endParaRPr lang="cs-CZ" dirty="0" smtClean="0"/>
          </a:p>
          <a:p>
            <a:pPr lvl="2"/>
            <a:r>
              <a:rPr lang="cs-CZ" dirty="0" smtClean="0"/>
              <a:t>doručení </a:t>
            </a:r>
            <a:r>
              <a:rPr lang="cs-CZ" dirty="0"/>
              <a:t>podepsané </a:t>
            </a:r>
            <a:r>
              <a:rPr lang="cs-CZ" dirty="0" err="1"/>
              <a:t>SoCZ</a:t>
            </a:r>
            <a:r>
              <a:rPr lang="cs-CZ" dirty="0"/>
              <a:t> k rukám Centrálního </a:t>
            </a:r>
            <a:r>
              <a:rPr lang="cs-CZ" dirty="0" smtClean="0"/>
              <a:t>zadavatele</a:t>
            </a:r>
          </a:p>
          <a:p>
            <a:pPr marL="457200" lvl="1" indent="0">
              <a:buNone/>
            </a:pPr>
            <a:r>
              <a:rPr lang="cs-CZ" dirty="0"/>
              <a:t> </a:t>
            </a:r>
            <a:endParaRPr lang="cs-CZ" dirty="0" smtClean="0"/>
          </a:p>
          <a:p>
            <a:pPr lvl="1"/>
            <a:r>
              <a:rPr lang="cs-CZ" dirty="0" smtClean="0"/>
              <a:t>do</a:t>
            </a:r>
            <a:r>
              <a:rPr lang="cs-CZ" dirty="0"/>
              <a:t> 26. 10. 2021</a:t>
            </a:r>
          </a:p>
          <a:p>
            <a:pPr lvl="2"/>
            <a:r>
              <a:rPr lang="cs-CZ" dirty="0" smtClean="0"/>
              <a:t>doručení </a:t>
            </a:r>
            <a:r>
              <a:rPr lang="cs-CZ" dirty="0"/>
              <a:t>"Žádosti o provedení VZ na základě DNS", "Návrhu KS" a dokladu Předběžné řídící kontroly (u resortu MV) k rukám Centrálního </a:t>
            </a:r>
            <a:r>
              <a:rPr lang="cs-CZ" dirty="0" smtClean="0"/>
              <a:t>zadavatele.</a:t>
            </a:r>
            <a:endParaRPr lang="cs-CZ" dirty="0"/>
          </a:p>
          <a:p>
            <a:pPr lvl="0"/>
            <a:endParaRPr lang="cs-CZ" dirty="0" smtClean="0"/>
          </a:p>
          <a:p>
            <a:pPr lvl="0"/>
            <a:r>
              <a:rPr lang="cs-CZ" dirty="0" smtClean="0"/>
              <a:t>Žádosti</a:t>
            </a:r>
            <a:r>
              <a:rPr lang="cs-CZ" dirty="0"/>
              <a:t>, které nebudou kompletní a doručeny ve stanovených termínech </a:t>
            </a:r>
            <a:r>
              <a:rPr lang="cs-CZ" b="1" dirty="0"/>
              <a:t>nebudou</a:t>
            </a:r>
            <a:r>
              <a:rPr lang="cs-CZ" dirty="0"/>
              <a:t> Centrálním zadavatelem akceptovány.</a:t>
            </a:r>
            <a:endParaRPr lang="cs-CZ" sz="1800" dirty="0"/>
          </a:p>
          <a:p>
            <a:pPr marL="711200" lvl="1" indent="-347663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ü"/>
            </a:pPr>
            <a:endParaRPr lang="cs-CZ" sz="2000" dirty="0"/>
          </a:p>
        </p:txBody>
      </p:sp>
      <p:sp>
        <p:nvSpPr>
          <p:cNvPr id="4" name="Nadpis 1"/>
          <p:cNvSpPr txBox="1">
            <a:spLocks/>
          </p:cNvSpPr>
          <p:nvPr/>
        </p:nvSpPr>
        <p:spPr>
          <a:xfrm>
            <a:off x="2517288" y="407880"/>
            <a:ext cx="6626712" cy="66261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tabLst>
                <a:tab pos="5760000" algn="l"/>
              </a:tabLst>
              <a:defRPr sz="2000" b="1" i="1" u="sng" kern="1200">
                <a:solidFill>
                  <a:schemeClr val="accent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cs-CZ" sz="2300" dirty="0" smtClean="0">
                <a:solidFill>
                  <a:srgbClr val="00A9E2"/>
                </a:solidFill>
              </a:rPr>
              <a:t>DNS ICT – plánované VZ</a:t>
            </a:r>
            <a:endParaRPr lang="cs-CZ" sz="2300" dirty="0">
              <a:solidFill>
                <a:srgbClr val="00A9E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84061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sah 2"/>
          <p:cNvSpPr txBox="1">
            <a:spLocks/>
          </p:cNvSpPr>
          <p:nvPr/>
        </p:nvSpPr>
        <p:spPr>
          <a:xfrm>
            <a:off x="269939" y="1070493"/>
            <a:ext cx="8586596" cy="5694353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just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rgbClr val="00206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just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00206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just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00206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just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00206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just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00206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cs-CZ" b="1" dirty="0" smtClean="0"/>
              <a:t>12</a:t>
            </a:r>
            <a:r>
              <a:rPr lang="cs-CZ" b="1" dirty="0"/>
              <a:t>. </a:t>
            </a:r>
            <a:r>
              <a:rPr lang="cs-CZ" b="1" dirty="0" smtClean="0"/>
              <a:t>kolo </a:t>
            </a:r>
            <a:r>
              <a:rPr lang="cs-CZ" b="1" dirty="0"/>
              <a:t>v DNS ICT (kolo pro PC a monitory</a:t>
            </a:r>
            <a:r>
              <a:rPr lang="cs-CZ" b="1" dirty="0" smtClean="0"/>
              <a:t>)</a:t>
            </a:r>
            <a:endParaRPr lang="cs-CZ" dirty="0"/>
          </a:p>
          <a:p>
            <a:pPr lvl="0"/>
            <a:endParaRPr lang="cs-CZ" b="1" dirty="0" smtClean="0"/>
          </a:p>
          <a:p>
            <a:pPr lvl="1"/>
            <a:r>
              <a:rPr lang="cs-CZ" b="1" dirty="0"/>
              <a:t>1. 11. 2021 </a:t>
            </a:r>
            <a:r>
              <a:rPr lang="cs-CZ" b="1" dirty="0" smtClean="0"/>
              <a:t>-</a:t>
            </a:r>
            <a:r>
              <a:rPr lang="cs-CZ" b="1" dirty="0"/>
              <a:t> 16. 11. </a:t>
            </a:r>
            <a:r>
              <a:rPr lang="cs-CZ" b="1" dirty="0" smtClean="0"/>
              <a:t>2021 sběr v NEN</a:t>
            </a:r>
            <a:endParaRPr lang="cs-CZ" sz="1600" dirty="0"/>
          </a:p>
          <a:p>
            <a:pPr lvl="1"/>
            <a:endParaRPr lang="cs-CZ" dirty="0" smtClean="0"/>
          </a:p>
          <a:p>
            <a:pPr lvl="1"/>
            <a:r>
              <a:rPr lang="cs-CZ" dirty="0" smtClean="0"/>
              <a:t>do</a:t>
            </a:r>
            <a:r>
              <a:rPr lang="cs-CZ" dirty="0"/>
              <a:t> 27. 10. 2021</a:t>
            </a:r>
            <a:endParaRPr lang="cs-CZ" dirty="0" smtClean="0"/>
          </a:p>
          <a:p>
            <a:pPr lvl="2"/>
            <a:r>
              <a:rPr lang="cs-CZ" dirty="0" smtClean="0"/>
              <a:t>doručení </a:t>
            </a:r>
            <a:r>
              <a:rPr lang="cs-CZ" dirty="0"/>
              <a:t>podepsané </a:t>
            </a:r>
            <a:r>
              <a:rPr lang="cs-CZ" dirty="0" err="1"/>
              <a:t>SoCZ</a:t>
            </a:r>
            <a:r>
              <a:rPr lang="cs-CZ" dirty="0"/>
              <a:t> k rukám Centrálního </a:t>
            </a:r>
            <a:r>
              <a:rPr lang="cs-CZ" dirty="0" smtClean="0"/>
              <a:t>zadavatele</a:t>
            </a:r>
          </a:p>
          <a:p>
            <a:pPr marL="457200" lvl="1" indent="0">
              <a:buNone/>
            </a:pPr>
            <a:r>
              <a:rPr lang="cs-CZ" dirty="0"/>
              <a:t> </a:t>
            </a:r>
            <a:endParaRPr lang="cs-CZ" dirty="0" smtClean="0"/>
          </a:p>
          <a:p>
            <a:pPr lvl="1"/>
            <a:r>
              <a:rPr lang="cs-CZ" dirty="0" smtClean="0"/>
              <a:t>do</a:t>
            </a:r>
            <a:r>
              <a:rPr lang="cs-CZ" dirty="0"/>
              <a:t> 16. 11. 2021</a:t>
            </a:r>
          </a:p>
          <a:p>
            <a:pPr lvl="2"/>
            <a:r>
              <a:rPr lang="cs-CZ" dirty="0" smtClean="0"/>
              <a:t>doručení </a:t>
            </a:r>
            <a:r>
              <a:rPr lang="cs-CZ" dirty="0"/>
              <a:t>"Žádosti o provedení VZ na základě DNS", "Návrhu KS" a dokladu Předběžné řídící kontroly (u resortu MV) k rukám Centrálního </a:t>
            </a:r>
            <a:r>
              <a:rPr lang="cs-CZ" dirty="0" smtClean="0"/>
              <a:t>zadavatele.</a:t>
            </a:r>
            <a:endParaRPr lang="cs-CZ" dirty="0"/>
          </a:p>
          <a:p>
            <a:pPr lvl="0"/>
            <a:endParaRPr lang="cs-CZ" dirty="0" smtClean="0"/>
          </a:p>
          <a:p>
            <a:pPr lvl="0"/>
            <a:r>
              <a:rPr lang="cs-CZ" dirty="0" smtClean="0"/>
              <a:t>Žádosti</a:t>
            </a:r>
            <a:r>
              <a:rPr lang="cs-CZ" dirty="0"/>
              <a:t>, které nebudou kompletní a doručeny ve stanovených termínech </a:t>
            </a:r>
            <a:r>
              <a:rPr lang="cs-CZ" b="1" dirty="0"/>
              <a:t>nebudou</a:t>
            </a:r>
            <a:r>
              <a:rPr lang="cs-CZ" dirty="0"/>
              <a:t> Centrálním zadavatelem akceptovány.</a:t>
            </a:r>
            <a:endParaRPr lang="cs-CZ" sz="1800" dirty="0"/>
          </a:p>
          <a:p>
            <a:pPr marL="711200" lvl="1" indent="-347663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ü"/>
            </a:pPr>
            <a:endParaRPr lang="cs-CZ" sz="2000" dirty="0"/>
          </a:p>
        </p:txBody>
      </p:sp>
      <p:sp>
        <p:nvSpPr>
          <p:cNvPr id="4" name="Nadpis 1"/>
          <p:cNvSpPr txBox="1">
            <a:spLocks/>
          </p:cNvSpPr>
          <p:nvPr/>
        </p:nvSpPr>
        <p:spPr>
          <a:xfrm>
            <a:off x="2517288" y="407880"/>
            <a:ext cx="6626712" cy="66261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tabLst>
                <a:tab pos="5760000" algn="l"/>
              </a:tabLst>
              <a:defRPr sz="2000" b="1" i="1" u="sng" kern="1200">
                <a:solidFill>
                  <a:schemeClr val="accent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cs-CZ" sz="2300" dirty="0" smtClean="0">
                <a:solidFill>
                  <a:srgbClr val="00A9E2"/>
                </a:solidFill>
              </a:rPr>
              <a:t>DNS ICT – plánované VZ</a:t>
            </a:r>
            <a:endParaRPr lang="cs-CZ" sz="2300" dirty="0">
              <a:solidFill>
                <a:srgbClr val="00A9E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43661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Nadpis 1"/>
          <p:cNvSpPr>
            <a:spLocks noGrp="1"/>
          </p:cNvSpPr>
          <p:nvPr>
            <p:ph type="title" idx="4294967295"/>
          </p:nvPr>
        </p:nvSpPr>
        <p:spPr>
          <a:xfrm>
            <a:off x="2476500" y="82062"/>
            <a:ext cx="6667500" cy="581025"/>
          </a:xfrm>
        </p:spPr>
        <p:txBody>
          <a:bodyPr>
            <a:noAutofit/>
          </a:bodyPr>
          <a:lstStyle/>
          <a:p>
            <a:r>
              <a:rPr lang="cs-CZ" sz="2300" dirty="0" smtClean="0">
                <a:solidFill>
                  <a:srgbClr val="00A9E2"/>
                </a:solidFill>
              </a:rPr>
              <a:t>Kontaktní </a:t>
            </a:r>
            <a:r>
              <a:rPr lang="cs-CZ" sz="2300" dirty="0">
                <a:solidFill>
                  <a:srgbClr val="00A9E2"/>
                </a:solidFill>
              </a:rPr>
              <a:t>osoby</a:t>
            </a:r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8" name="Zástupný symbol pro obsah 2"/>
          <p:cNvSpPr txBox="1">
            <a:spLocks/>
          </p:cNvSpPr>
          <p:nvPr/>
        </p:nvSpPr>
        <p:spPr>
          <a:xfrm>
            <a:off x="223329" y="1248594"/>
            <a:ext cx="8425544" cy="4999805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just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rgbClr val="00206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just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00206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just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00206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just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00206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just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00206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61950" lvl="1" indent="-36195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cs-CZ" sz="2000" b="1" dirty="0" smtClean="0"/>
              <a:t>Centrální </a:t>
            </a:r>
            <a:r>
              <a:rPr lang="cs-CZ" sz="2000" b="1" dirty="0"/>
              <a:t>zadavatel MVČR</a:t>
            </a:r>
          </a:p>
          <a:p>
            <a:pPr marL="819150" lvl="2" indent="-36195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ü"/>
            </a:pPr>
            <a:endParaRPr lang="cs-CZ" sz="2000" b="1" dirty="0" smtClean="0"/>
          </a:p>
          <a:p>
            <a:pPr marL="819150" lvl="2" indent="-36195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cs-CZ" sz="1800" b="1" dirty="0" smtClean="0"/>
              <a:t>Ministerstvo vnitra - Odbor veřejných zakázek</a:t>
            </a:r>
            <a:endParaRPr lang="cs-CZ" sz="1800" b="1" dirty="0"/>
          </a:p>
          <a:p>
            <a:pPr marL="2190750" lvl="5" indent="-36195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ü"/>
            </a:pPr>
            <a:endParaRPr lang="cs-CZ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190750" lvl="5" indent="-36195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cs-CZ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 </a:t>
            </a:r>
            <a:r>
              <a:rPr lang="cs-CZ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administraci </a:t>
            </a:r>
            <a:r>
              <a:rPr lang="cs-CZ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objednávek</a:t>
            </a:r>
          </a:p>
          <a:p>
            <a:pPr marL="2647950" lvl="6" indent="-36195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cs-CZ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Ing. Andrea Blažeková</a:t>
            </a:r>
          </a:p>
          <a:p>
            <a:pPr marL="2647950" lvl="6" indent="-36195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cs-CZ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tel. +420 974 849 648</a:t>
            </a:r>
          </a:p>
          <a:p>
            <a:pPr marL="2647950" lvl="6" indent="-36195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cs-CZ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mail: andrea.blazekova@mvcr.cz</a:t>
            </a:r>
          </a:p>
          <a:p>
            <a:pPr marL="2647950" lvl="6" indent="-36195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cs-CZ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ID datové schránky: 6bnaawp</a:t>
            </a:r>
          </a:p>
          <a:p>
            <a:pPr marL="819150" lvl="2" indent="-36195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ü"/>
            </a:pPr>
            <a:endParaRPr lang="cs-CZ" b="1" dirty="0" smtClean="0"/>
          </a:p>
          <a:p>
            <a:pPr marL="914400" lvl="3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</a:pPr>
            <a:endParaRPr lang="cs-CZ" b="1" dirty="0" smtClean="0"/>
          </a:p>
          <a:p>
            <a:pPr marL="1276350" lvl="3" indent="-36195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ü"/>
            </a:pPr>
            <a:endParaRPr lang="cs-CZ" b="1" dirty="0" smtClean="0"/>
          </a:p>
        </p:txBody>
      </p:sp>
    </p:spTree>
    <p:extLst>
      <p:ext uri="{BB962C8B-B14F-4D97-AF65-F5344CB8AC3E}">
        <p14:creationId xmlns:p14="http://schemas.microsoft.com/office/powerpoint/2010/main" val="28779420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4" name="Obdélník 3"/>
          <p:cNvSpPr/>
          <p:nvPr/>
        </p:nvSpPr>
        <p:spPr>
          <a:xfrm>
            <a:off x="1195754" y="2545068"/>
            <a:ext cx="794824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s-CZ" sz="4800" dirty="0">
                <a:solidFill>
                  <a:srgbClr val="002060"/>
                </a:solidFill>
                <a:latin typeface="Monotype Corsiva" panose="03010101010201010101" pitchFamily="66" charset="0"/>
              </a:rPr>
              <a:t>Děkujeme za pozornost</a:t>
            </a:r>
            <a:r>
              <a:rPr lang="cs-CZ" sz="4800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,</a:t>
            </a:r>
            <a:r>
              <a:rPr lang="cs-CZ" sz="4800" dirty="0">
                <a:solidFill>
                  <a:srgbClr val="002060"/>
                </a:solidFill>
                <a:latin typeface="Monotype Corsiva" panose="03010101010201010101" pitchFamily="66" charset="0"/>
              </a:rPr>
              <a:t>					</a:t>
            </a:r>
            <a:r>
              <a:rPr lang="cs-CZ" sz="4800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		Váš </a:t>
            </a:r>
            <a:r>
              <a:rPr lang="cs-CZ" sz="4800" dirty="0">
                <a:solidFill>
                  <a:srgbClr val="002060"/>
                </a:solidFill>
                <a:latin typeface="Monotype Corsiva" panose="03010101010201010101" pitchFamily="66" charset="0"/>
              </a:rPr>
              <a:t>čas a </a:t>
            </a:r>
            <a:r>
              <a:rPr lang="cs-CZ" sz="4800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účast.</a:t>
            </a:r>
            <a:endParaRPr lang="cs-CZ" sz="4800" dirty="0">
              <a:solidFill>
                <a:srgbClr val="002060"/>
              </a:solidFill>
              <a:latin typeface="Monotype Corsiva" panose="03010101010201010101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433546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sah 2"/>
          <p:cNvSpPr txBox="1">
            <a:spLocks/>
          </p:cNvSpPr>
          <p:nvPr/>
        </p:nvSpPr>
        <p:spPr>
          <a:xfrm>
            <a:off x="429399" y="1235838"/>
            <a:ext cx="8481688" cy="5142738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just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rgbClr val="00206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just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00206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just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00206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just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00206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just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00206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 algn="ctr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</a:pPr>
            <a:r>
              <a:rPr lang="cs-CZ" sz="4000" b="1" u="sng" dirty="0" smtClean="0"/>
              <a:t>DNS ICT</a:t>
            </a:r>
          </a:p>
          <a:p>
            <a:pPr marL="361950" lvl="1" indent="-36195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endParaRPr lang="cs-CZ" sz="1800" b="1" dirty="0" smtClean="0"/>
          </a:p>
          <a:p>
            <a:pPr marL="1276350" lvl="3" indent="-36195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cs-CZ" sz="2000" b="1" dirty="0" smtClean="0"/>
              <a:t>Aktuální stav</a:t>
            </a:r>
          </a:p>
          <a:p>
            <a:pPr marL="1276350" lvl="3" indent="-36195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cs-CZ" sz="2000" b="1" dirty="0" smtClean="0"/>
              <a:t>Nákupní postup – změny</a:t>
            </a:r>
          </a:p>
          <a:p>
            <a:pPr marL="1276350" lvl="3" indent="-36195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cs-CZ" sz="2000" b="1" dirty="0" smtClean="0"/>
              <a:t>Využití Národního elektronického nástroje (NEN)</a:t>
            </a:r>
          </a:p>
          <a:p>
            <a:pPr marL="1276350" lvl="3" indent="-36195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ü"/>
            </a:pPr>
            <a:endParaRPr lang="cs-CZ" sz="1600" b="1" dirty="0" smtClean="0"/>
          </a:p>
          <a:p>
            <a:pPr marL="2647950" lvl="6" indent="-36195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cs-CZ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Praktické ukázky pracovního postupu v rámci sběru objednávek</a:t>
            </a:r>
            <a:endParaRPr lang="cs-CZ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Nadpis 1"/>
          <p:cNvSpPr txBox="1">
            <a:spLocks/>
          </p:cNvSpPr>
          <p:nvPr/>
        </p:nvSpPr>
        <p:spPr>
          <a:xfrm>
            <a:off x="2517288" y="407880"/>
            <a:ext cx="6626712" cy="66261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tabLst>
                <a:tab pos="5760000" algn="l"/>
              </a:tabLst>
              <a:defRPr sz="2000" b="1" i="1" u="sng" kern="1200">
                <a:solidFill>
                  <a:schemeClr val="accent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cs-CZ" sz="2300" dirty="0" smtClean="0">
                <a:solidFill>
                  <a:srgbClr val="00A9E2"/>
                </a:solidFill>
              </a:rPr>
              <a:t>Obsah prezentace</a:t>
            </a:r>
            <a:endParaRPr lang="cs-CZ" sz="2300" dirty="0">
              <a:solidFill>
                <a:srgbClr val="00A9E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96176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sah 2"/>
          <p:cNvSpPr txBox="1">
            <a:spLocks/>
          </p:cNvSpPr>
          <p:nvPr/>
        </p:nvSpPr>
        <p:spPr>
          <a:xfrm>
            <a:off x="138022" y="1070493"/>
            <a:ext cx="8667267" cy="1713262"/>
          </a:xfrm>
          <a:prstGeom prst="rect">
            <a:avLst/>
          </a:prstGeom>
        </p:spPr>
        <p:txBody>
          <a:bodyPr>
            <a:normAutofit fontScale="25000" lnSpcReduction="20000"/>
          </a:bodyPr>
          <a:lstStyle>
            <a:lvl1pPr marL="228600" indent="-228600" algn="just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rgbClr val="00206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just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00206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just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00206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just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00206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just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00206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61950" lvl="1" indent="-36195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cs-CZ" sz="8000" b="1" dirty="0"/>
              <a:t>Dynamický nákupní systém pro centrální nákup státu na dodávky </a:t>
            </a:r>
            <a:r>
              <a:rPr lang="cs-CZ" sz="8000" b="1" dirty="0" smtClean="0"/>
              <a:t>informačních a komunikačních technologií (DNS ICT)</a:t>
            </a:r>
            <a:endParaRPr lang="cs-CZ" sz="8000" b="1" dirty="0"/>
          </a:p>
          <a:p>
            <a:pPr marL="711200" lvl="1" indent="-347663" algn="l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ü"/>
            </a:pPr>
            <a:r>
              <a:rPr lang="cs-CZ" sz="7200" dirty="0"/>
              <a:t>DNS ICT zaveden v NEN dne 26. 3. </a:t>
            </a:r>
            <a:r>
              <a:rPr lang="cs-CZ" sz="7200" dirty="0" smtClean="0"/>
              <a:t>2019</a:t>
            </a:r>
            <a:br>
              <a:rPr lang="cs-CZ" sz="7200" dirty="0" smtClean="0"/>
            </a:br>
            <a:r>
              <a:rPr lang="cs-CZ" sz="7200" dirty="0" smtClean="0"/>
              <a:t>s</a:t>
            </a:r>
            <a:r>
              <a:rPr lang="cs-CZ" sz="7200" dirty="0"/>
              <a:t> celkovou hodnotou 2,5 mld. Kč bez </a:t>
            </a:r>
            <a:r>
              <a:rPr lang="cs-CZ" sz="7200" dirty="0" smtClean="0"/>
              <a:t>DPH</a:t>
            </a:r>
          </a:p>
          <a:p>
            <a:pPr marL="711200" lvl="1" indent="-347663" algn="l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ü"/>
            </a:pPr>
            <a:endParaRPr lang="cs-CZ" sz="7200" dirty="0"/>
          </a:p>
          <a:p>
            <a:pPr marL="711200" lvl="1" indent="-347663" algn="l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ü"/>
            </a:pPr>
            <a:r>
              <a:rPr lang="cs-CZ" sz="7200" dirty="0" smtClean="0"/>
              <a:t>Dosud </a:t>
            </a:r>
            <a:r>
              <a:rPr lang="cs-CZ" sz="7200" dirty="0"/>
              <a:t>bylo čerpáno </a:t>
            </a:r>
            <a:endParaRPr lang="cs-CZ" sz="7200" dirty="0" smtClean="0"/>
          </a:p>
          <a:p>
            <a:pPr marL="820737" lvl="2" indent="0" algn="l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cs-CZ" sz="7000" dirty="0"/>
              <a:t>	</a:t>
            </a:r>
            <a:r>
              <a:rPr lang="cs-CZ" sz="7000" dirty="0" smtClean="0"/>
              <a:t>přes </a:t>
            </a:r>
            <a:r>
              <a:rPr lang="cs-CZ" sz="7000" dirty="0"/>
              <a:t>68 milionů Kč bez DPH</a:t>
            </a:r>
            <a:r>
              <a:rPr lang="cs-CZ" sz="7000" dirty="0" smtClean="0"/>
              <a:t>,</a:t>
            </a:r>
          </a:p>
          <a:p>
            <a:pPr marL="363537" lvl="1" indent="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cs-CZ" sz="7200" dirty="0" smtClean="0"/>
              <a:t>	zbývá </a:t>
            </a:r>
            <a:r>
              <a:rPr lang="cs-CZ" sz="7200" dirty="0"/>
              <a:t>dočerpat cca 2,4 mld. Kč bez DPH, </a:t>
            </a:r>
            <a:endParaRPr lang="cs-CZ" sz="7200" dirty="0" smtClean="0"/>
          </a:p>
          <a:p>
            <a:pPr marL="363537" lvl="1" indent="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cs-CZ" sz="7200" dirty="0" smtClean="0"/>
              <a:t>	</a:t>
            </a:r>
            <a:r>
              <a:rPr lang="cs-CZ" sz="7200" dirty="0" err="1" smtClean="0"/>
              <a:t>vysoutěženo</a:t>
            </a:r>
            <a:r>
              <a:rPr lang="cs-CZ" sz="7200" dirty="0" smtClean="0"/>
              <a:t> </a:t>
            </a:r>
            <a:r>
              <a:rPr lang="cs-CZ" sz="7200" dirty="0"/>
              <a:t>bylo 10 veřejných zakázek.</a:t>
            </a:r>
          </a:p>
          <a:p>
            <a:pPr marL="711200" lvl="1" indent="-347663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ü"/>
            </a:pPr>
            <a:endParaRPr lang="cs-CZ" sz="2700" dirty="0"/>
          </a:p>
          <a:p>
            <a:pPr marL="711200" lvl="1" indent="-347663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ü"/>
            </a:pPr>
            <a:endParaRPr lang="cs-CZ" sz="3200" dirty="0"/>
          </a:p>
        </p:txBody>
      </p:sp>
      <p:sp>
        <p:nvSpPr>
          <p:cNvPr id="4" name="Nadpis 1"/>
          <p:cNvSpPr txBox="1">
            <a:spLocks/>
          </p:cNvSpPr>
          <p:nvPr/>
        </p:nvSpPr>
        <p:spPr>
          <a:xfrm>
            <a:off x="2517288" y="407880"/>
            <a:ext cx="6626712" cy="66261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tabLst>
                <a:tab pos="5760000" algn="l"/>
              </a:tabLst>
              <a:defRPr sz="2000" b="1" i="1" u="sng" kern="1200">
                <a:solidFill>
                  <a:schemeClr val="accent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cs-CZ" sz="2300" dirty="0" smtClean="0">
                <a:solidFill>
                  <a:srgbClr val="00A9E2"/>
                </a:solidFill>
              </a:rPr>
              <a:t>DNS ICT – aktuální stav</a:t>
            </a:r>
            <a:endParaRPr lang="cs-CZ" sz="2300" dirty="0">
              <a:solidFill>
                <a:srgbClr val="00A9E2"/>
              </a:solidFill>
            </a:endParaRPr>
          </a:p>
        </p:txBody>
      </p:sp>
      <p:sp>
        <p:nvSpPr>
          <p:cNvPr id="3" name="Obdélník 2"/>
          <p:cNvSpPr/>
          <p:nvPr/>
        </p:nvSpPr>
        <p:spPr>
          <a:xfrm>
            <a:off x="968679" y="4273274"/>
            <a:ext cx="4222267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11200" lvl="1" indent="-347663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ü"/>
            </a:pPr>
            <a:r>
              <a:rPr lang="cs-CZ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DNS umožňuje </a:t>
            </a:r>
            <a:r>
              <a:rPr lang="cs-CZ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doplňovat </a:t>
            </a:r>
            <a:r>
              <a:rPr lang="cs-CZ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pověřující zadavatele, dodavatele </a:t>
            </a:r>
            <a:r>
              <a:rPr lang="cs-CZ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 zároveň </a:t>
            </a:r>
            <a:r>
              <a:rPr lang="cs-CZ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aktualizovat parametry standardů s ohledem na </a:t>
            </a:r>
            <a:r>
              <a:rPr lang="cs-CZ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vývoj nových technologií.</a:t>
            </a:r>
            <a:endParaRPr lang="cs-CZ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7" name="Tabulka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63879239"/>
              </p:ext>
            </p:extLst>
          </p:nvPr>
        </p:nvGraphicFramePr>
        <p:xfrm>
          <a:off x="5585124" y="1987274"/>
          <a:ext cx="3619500" cy="45720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866015">
                  <a:extLst>
                    <a:ext uri="{9D8B030D-6E8A-4147-A177-3AD203B41FA5}">
                      <a16:colId xmlns:a16="http://schemas.microsoft.com/office/drawing/2014/main" val="2660337763"/>
                    </a:ext>
                  </a:extLst>
                </a:gridCol>
                <a:gridCol w="2753485">
                  <a:extLst>
                    <a:ext uri="{9D8B030D-6E8A-4147-A177-3AD203B41FA5}">
                      <a16:colId xmlns:a16="http://schemas.microsoft.com/office/drawing/2014/main" val="865454075"/>
                    </a:ext>
                  </a:extLst>
                </a:gridCol>
              </a:tblGrid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cs-CZ" sz="1100" b="1" u="none" strike="noStrike">
                          <a:solidFill>
                            <a:srgbClr val="088DE8"/>
                          </a:solidFill>
                          <a:effectLst/>
                        </a:rPr>
                        <a:t>IČO</a:t>
                      </a:r>
                      <a:endParaRPr lang="cs-CZ" sz="1100" b="1" i="0" u="none" strike="noStrike">
                        <a:solidFill>
                          <a:srgbClr val="088DE8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100" b="1" u="none" strike="noStrike" dirty="0">
                          <a:solidFill>
                            <a:srgbClr val="088DE8"/>
                          </a:solidFill>
                          <a:effectLst/>
                        </a:rPr>
                        <a:t>Název dodavatele</a:t>
                      </a:r>
                      <a:endParaRPr lang="cs-CZ" sz="1100" b="1" i="0" u="none" strike="noStrike" dirty="0">
                        <a:solidFill>
                          <a:srgbClr val="088DE8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735755806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u="none" strike="noStrike">
                          <a:effectLst/>
                        </a:rPr>
                        <a:t>44846029</a:t>
                      </a:r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u="none" strike="noStrike">
                          <a:effectLst/>
                        </a:rPr>
                        <a:t>S&amp;T CZ s.r.o.</a:t>
                      </a:r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340714565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u="none" strike="noStrike">
                          <a:effectLst/>
                        </a:rPr>
                        <a:t>25112775</a:t>
                      </a:r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u="none" strike="noStrike">
                          <a:effectLst/>
                        </a:rPr>
                        <a:t>Servodata a.s.</a:t>
                      </a:r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4133877388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u="none" strike="noStrike">
                          <a:effectLst/>
                        </a:rPr>
                        <a:t>174939</a:t>
                      </a:r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u="none" strike="noStrike">
                          <a:effectLst/>
                        </a:rPr>
                        <a:t>YOUR SYSTEM, spol.s r.o.</a:t>
                      </a:r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733383656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u="none" strike="noStrike">
                          <a:effectLst/>
                        </a:rPr>
                        <a:t>64949681</a:t>
                      </a:r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u="none" strike="noStrike">
                          <a:effectLst/>
                        </a:rPr>
                        <a:t>T-Mobile Czech Republic a.s.</a:t>
                      </a:r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66872053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u="none" strike="noStrike">
                          <a:effectLst/>
                        </a:rPr>
                        <a:t>27675645</a:t>
                      </a:r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u="none" strike="noStrike">
                          <a:effectLst/>
                        </a:rPr>
                        <a:t>C SYSTEM CZ a.s.</a:t>
                      </a:r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622422214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u="none" strike="noStrike">
                          <a:effectLst/>
                        </a:rPr>
                        <a:t>45194416</a:t>
                      </a:r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u="none" strike="noStrike" dirty="0">
                          <a:effectLst/>
                        </a:rPr>
                        <a:t>FADOMA DATA spol. s r.o.</a:t>
                      </a:r>
                      <a:endParaRPr lang="cs-CZ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211189124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u="none" strike="noStrike">
                          <a:effectLst/>
                        </a:rPr>
                        <a:t>25792032</a:t>
                      </a:r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u="none" strike="noStrike">
                          <a:effectLst/>
                        </a:rPr>
                        <a:t>DATECO,s.r.o.</a:t>
                      </a:r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470909567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u="none" strike="noStrike">
                          <a:effectLst/>
                        </a:rPr>
                        <a:t>14498138</a:t>
                      </a:r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u="none" strike="noStrike" dirty="0">
                          <a:effectLst/>
                        </a:rPr>
                        <a:t>XANADU a.s.</a:t>
                      </a:r>
                      <a:endParaRPr lang="cs-CZ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271574830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u="none" strike="noStrike">
                          <a:effectLst/>
                        </a:rPr>
                        <a:t>16188641</a:t>
                      </a:r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effectLst/>
                        </a:rPr>
                        <a:t>ALWIL Trade, spol. s r.o.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267981110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u="none" strike="noStrike">
                          <a:effectLst/>
                        </a:rPr>
                        <a:t>2562014</a:t>
                      </a:r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u="none" strike="noStrike">
                          <a:effectLst/>
                        </a:rPr>
                        <a:t>Azenet s.r.o.</a:t>
                      </a:r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066931139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u="none" strike="noStrike">
                          <a:effectLst/>
                        </a:rPr>
                        <a:t>26843935</a:t>
                      </a:r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100" u="none" strike="noStrike">
                          <a:effectLst/>
                        </a:rPr>
                        <a:t>Z + M Partner, spol. s r.o.</a:t>
                      </a:r>
                      <a:endParaRPr lang="pl-PL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634165821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u="none" strike="noStrike">
                          <a:effectLst/>
                        </a:rPr>
                        <a:t>45797633</a:t>
                      </a:r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u="none" strike="noStrike">
                          <a:effectLst/>
                        </a:rPr>
                        <a:t>Power Systems s.r.o.</a:t>
                      </a:r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188723321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u="none" strike="noStrike">
                          <a:effectLst/>
                        </a:rPr>
                        <a:t>48113336</a:t>
                      </a:r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effectLst/>
                        </a:rPr>
                        <a:t>ELSO PHILIPS SERVICE, spol. s r.o.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555661371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u="none" strike="noStrike">
                          <a:effectLst/>
                        </a:rPr>
                        <a:t>3208427</a:t>
                      </a:r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effectLst/>
                        </a:rPr>
                        <a:t>HP Inc Czech Republic s.r.o.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498333988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u="none" strike="noStrike">
                          <a:effectLst/>
                        </a:rPr>
                        <a:t>27957705</a:t>
                      </a:r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u="none" strike="noStrike">
                          <a:effectLst/>
                        </a:rPr>
                        <a:t>B2C, s.r.o.</a:t>
                      </a:r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5556832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u="none" strike="noStrike">
                          <a:effectLst/>
                        </a:rPr>
                        <a:t>4308697</a:t>
                      </a:r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u="none" strike="noStrike">
                          <a:effectLst/>
                        </a:rPr>
                        <a:t>AUTOCONT a.s.</a:t>
                      </a:r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309566050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u="none" strike="noStrike">
                          <a:effectLst/>
                        </a:rPr>
                        <a:t>4493982</a:t>
                      </a:r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u="none" strike="noStrike">
                          <a:effectLst/>
                        </a:rPr>
                        <a:t>Rexonix s.r.o.</a:t>
                      </a:r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739150978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u="none" strike="noStrike">
                          <a:effectLst/>
                        </a:rPr>
                        <a:t>27970922</a:t>
                      </a:r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u="none" strike="noStrike">
                          <a:effectLst/>
                        </a:rPr>
                        <a:t>OCC s.r.o.</a:t>
                      </a:r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451498829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u="none" strike="noStrike">
                          <a:effectLst/>
                        </a:rPr>
                        <a:t>44851391</a:t>
                      </a:r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effectLst/>
                        </a:rPr>
                        <a:t>Atos IT Solutions and Services, s.r.o.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791595751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u="none" strike="noStrike">
                          <a:effectLst/>
                        </a:rPr>
                        <a:t>27082440</a:t>
                      </a:r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u="none" strike="noStrike">
                          <a:effectLst/>
                        </a:rPr>
                        <a:t>Alza.cz a.s.</a:t>
                      </a:r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732916601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u="none" strike="noStrike">
                          <a:effectLst/>
                        </a:rPr>
                        <a:t>25166573</a:t>
                      </a:r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u="none" strike="noStrike">
                          <a:effectLst/>
                        </a:rPr>
                        <a:t>HESPERIA s.r.o.</a:t>
                      </a:r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977362326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u="none" strike="noStrike">
                          <a:effectLst/>
                        </a:rPr>
                        <a:t>27875849</a:t>
                      </a:r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u="none" strike="noStrike">
                          <a:effectLst/>
                        </a:rPr>
                        <a:t>KSP Computer &amp; Services, s.r.o.</a:t>
                      </a:r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315511247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cs-CZ" sz="1100" u="none" strike="noStrike">
                          <a:effectLst/>
                        </a:rPr>
                        <a:t>26828677</a:t>
                      </a:r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100" u="none" strike="noStrike" dirty="0">
                          <a:effectLst/>
                        </a:rPr>
                        <a:t>DILERIS a.s.</a:t>
                      </a:r>
                      <a:endParaRPr lang="cs-CZ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208458024"/>
                  </a:ext>
                </a:extLst>
              </a:tr>
            </a:tbl>
          </a:graphicData>
        </a:graphic>
      </p:graphicFrame>
      <p:sp>
        <p:nvSpPr>
          <p:cNvPr id="5" name="TextovéPole 4"/>
          <p:cNvSpPr txBox="1"/>
          <p:nvPr/>
        </p:nvSpPr>
        <p:spPr>
          <a:xfrm>
            <a:off x="5711295" y="1664108"/>
            <a:ext cx="349332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>
                <a:solidFill>
                  <a:srgbClr val="03395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Zařazení dodavatelé v DNS ICT:</a:t>
            </a:r>
          </a:p>
          <a:p>
            <a:endParaRPr lang="cs-CZ" dirty="0">
              <a:solidFill>
                <a:srgbClr val="03395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779247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1"/>
          <p:cNvSpPr txBox="1">
            <a:spLocks/>
          </p:cNvSpPr>
          <p:nvPr/>
        </p:nvSpPr>
        <p:spPr>
          <a:xfrm>
            <a:off x="2517288" y="407880"/>
            <a:ext cx="6626712" cy="66261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tabLst>
                <a:tab pos="5760000" algn="l"/>
              </a:tabLst>
              <a:defRPr sz="2000" b="1" i="1" u="sng" kern="1200">
                <a:solidFill>
                  <a:schemeClr val="accent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cs-CZ" sz="2300" dirty="0" smtClean="0">
                <a:solidFill>
                  <a:srgbClr val="00A9E2"/>
                </a:solidFill>
              </a:rPr>
              <a:t>DNS ICT - </a:t>
            </a:r>
            <a:r>
              <a:rPr lang="cs-CZ" sz="2300" dirty="0" err="1" smtClean="0">
                <a:solidFill>
                  <a:srgbClr val="00A9E2"/>
                </a:solidFill>
              </a:rPr>
              <a:t>SoCZ</a:t>
            </a:r>
            <a:endParaRPr lang="cs-CZ" sz="2300" dirty="0">
              <a:solidFill>
                <a:srgbClr val="00A9E2"/>
              </a:solidFill>
            </a:endParaRPr>
          </a:p>
        </p:txBody>
      </p:sp>
      <p:pic>
        <p:nvPicPr>
          <p:cNvPr id="2" name="Obrázek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3286" y="938528"/>
            <a:ext cx="5691187" cy="55245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30196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sah 2"/>
          <p:cNvSpPr txBox="1">
            <a:spLocks/>
          </p:cNvSpPr>
          <p:nvPr/>
        </p:nvSpPr>
        <p:spPr>
          <a:xfrm>
            <a:off x="67386" y="1295597"/>
            <a:ext cx="8948903" cy="5142738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just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rgbClr val="00206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just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00206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just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00206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just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00206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just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00206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63537" lvl="1" indent="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cs-CZ" sz="2400" b="1" dirty="0" smtClean="0"/>
              <a:t>1</a:t>
            </a:r>
            <a:r>
              <a:rPr lang="cs-CZ" sz="2400" b="1" dirty="0"/>
              <a:t>. Nákup prostřednictvím Centrálního zadavatele</a:t>
            </a:r>
          </a:p>
          <a:p>
            <a:pPr marL="711200" lvl="1" indent="-347663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Ø"/>
            </a:pPr>
            <a:r>
              <a:rPr lang="cs-CZ" sz="2000" dirty="0" smtClean="0"/>
              <a:t>Upřesnění požadavků a doplnění katalogu se </a:t>
            </a:r>
            <a:r>
              <a:rPr lang="cs-CZ" sz="2000" dirty="0"/>
              <a:t>zástupcem </a:t>
            </a:r>
            <a:r>
              <a:rPr lang="cs-CZ" sz="2000" dirty="0" smtClean="0"/>
              <a:t>Centrálního zadavatele.</a:t>
            </a:r>
          </a:p>
          <a:p>
            <a:pPr marL="711200" lvl="1" indent="-347663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Ø"/>
            </a:pPr>
            <a:r>
              <a:rPr lang="cs-CZ" sz="2000" b="1" dirty="0" smtClean="0"/>
              <a:t>Katalog </a:t>
            </a:r>
            <a:r>
              <a:rPr lang="cs-CZ" sz="2000" b="1" dirty="0"/>
              <a:t>DNS - Technické specifikace předmětu </a:t>
            </a:r>
            <a:r>
              <a:rPr lang="cs-CZ" sz="2000" b="1" dirty="0" smtClean="0"/>
              <a:t>plnění se </a:t>
            </a:r>
            <a:r>
              <a:rPr lang="cs-CZ" sz="2000" b="1" dirty="0"/>
              <a:t>bude průběžně doplňovat dle požadavků od PZ a bude uzavřen nejpozději </a:t>
            </a:r>
            <a:r>
              <a:rPr lang="cs-CZ" sz="2000" b="1" dirty="0" smtClean="0"/>
              <a:t>20 </a:t>
            </a:r>
            <a:r>
              <a:rPr lang="cs-CZ" sz="2000" b="1" dirty="0"/>
              <a:t>dní před vyhlášením sběru v NEN.</a:t>
            </a:r>
          </a:p>
          <a:p>
            <a:pPr marL="711200" lvl="1" indent="-347663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Ø"/>
            </a:pPr>
            <a:endParaRPr lang="cs-CZ" sz="1200" dirty="0" smtClean="0"/>
          </a:p>
        </p:txBody>
      </p:sp>
      <p:sp>
        <p:nvSpPr>
          <p:cNvPr id="4" name="Nadpis 1"/>
          <p:cNvSpPr txBox="1">
            <a:spLocks/>
          </p:cNvSpPr>
          <p:nvPr/>
        </p:nvSpPr>
        <p:spPr>
          <a:xfrm>
            <a:off x="2517288" y="407880"/>
            <a:ext cx="6626712" cy="66261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tabLst>
                <a:tab pos="5760000" algn="l"/>
              </a:tabLst>
              <a:defRPr sz="2000" b="1" i="1" u="sng" kern="1200">
                <a:solidFill>
                  <a:schemeClr val="accent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cs-CZ" sz="2300" dirty="0" smtClean="0">
                <a:solidFill>
                  <a:srgbClr val="00A9E2"/>
                </a:solidFill>
              </a:rPr>
              <a:t>DNS ICT – Nákupní postup</a:t>
            </a:r>
            <a:endParaRPr lang="cs-CZ" sz="2300" dirty="0">
              <a:solidFill>
                <a:srgbClr val="00A9E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4607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sah 2"/>
          <p:cNvSpPr txBox="1">
            <a:spLocks/>
          </p:cNvSpPr>
          <p:nvPr/>
        </p:nvSpPr>
        <p:spPr>
          <a:xfrm>
            <a:off x="0" y="1070493"/>
            <a:ext cx="8948903" cy="5142738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just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rgbClr val="00206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just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00206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just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00206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just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00206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just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00206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711200" lvl="1" indent="-347663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Ø"/>
            </a:pPr>
            <a:r>
              <a:rPr lang="cs-CZ" sz="2000" b="1" dirty="0" smtClean="0"/>
              <a:t>PZ </a:t>
            </a:r>
            <a:r>
              <a:rPr lang="cs-CZ" sz="2000" b="1" dirty="0"/>
              <a:t>si může v rámci tvorby katalogu zažádat o vlastní specifikaci ICT komodity po předchozí dohodě s MV za podmínek:</a:t>
            </a:r>
          </a:p>
          <a:p>
            <a:pPr marL="1168400" lvl="2" indent="-347663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Ø"/>
            </a:pPr>
            <a:r>
              <a:rPr lang="cs-CZ" sz="2000" dirty="0" smtClean="0"/>
              <a:t>Katalogový </a:t>
            </a:r>
            <a:r>
              <a:rPr lang="cs-CZ" sz="2000" dirty="0"/>
              <a:t>list vychází ze schválených Standardů ICT.</a:t>
            </a:r>
          </a:p>
          <a:p>
            <a:pPr marL="1168400" lvl="2" indent="-347663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Ø"/>
            </a:pPr>
            <a:r>
              <a:rPr lang="cs-CZ" sz="2000" dirty="0" smtClean="0"/>
              <a:t>Podobnou </a:t>
            </a:r>
            <a:r>
              <a:rPr lang="cs-CZ" sz="2000" dirty="0"/>
              <a:t>konfiguraci katalog pro dané kolo nenabízí.</a:t>
            </a:r>
          </a:p>
          <a:p>
            <a:pPr marL="1168400" lvl="2" indent="-347663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Ø"/>
            </a:pPr>
            <a:r>
              <a:rPr lang="cs-CZ" sz="2000" dirty="0" smtClean="0"/>
              <a:t>Požadovanou </a:t>
            </a:r>
            <a:r>
              <a:rPr lang="cs-CZ" sz="2000" dirty="0"/>
              <a:t>konfiguraci nabízí minimálně dva výrobci.</a:t>
            </a:r>
          </a:p>
          <a:p>
            <a:pPr marL="1168400" lvl="2" indent="-347663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Ø"/>
            </a:pPr>
            <a:r>
              <a:rPr lang="cs-CZ" sz="2000" dirty="0" smtClean="0"/>
              <a:t>Požadovanou </a:t>
            </a:r>
            <a:r>
              <a:rPr lang="cs-CZ" sz="2000" dirty="0"/>
              <a:t>konfiguraci dodá i s předpokládanou maximální cenou.</a:t>
            </a:r>
          </a:p>
          <a:p>
            <a:pPr marL="1168400" lvl="2" indent="-347663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Ø"/>
            </a:pPr>
            <a:r>
              <a:rPr lang="cs-CZ" sz="2000" dirty="0" smtClean="0"/>
              <a:t>Na </a:t>
            </a:r>
            <a:r>
              <a:rPr lang="cs-CZ" sz="2000" dirty="0"/>
              <a:t>případné dotazy v průběhu vyhlášeného kola DNS podává odpovědi / vysvětlení vždy tvůrce katalogového listu, na který byl dotaz </a:t>
            </a:r>
            <a:r>
              <a:rPr lang="cs-CZ" sz="2000" dirty="0" smtClean="0"/>
              <a:t>  vznesen </a:t>
            </a:r>
            <a:r>
              <a:rPr lang="cs-CZ" sz="2000" dirty="0"/>
              <a:t>- žádost o zařazení vlastní specifikace ICT komodity PZ doplní kromě svého e-mailu i mobilním telefonním číslem.</a:t>
            </a:r>
          </a:p>
          <a:p>
            <a:pPr marL="1168400" lvl="2" indent="-347663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Ø"/>
            </a:pPr>
            <a:r>
              <a:rPr lang="cs-CZ" sz="2000" dirty="0" smtClean="0"/>
              <a:t>Svůj </a:t>
            </a:r>
            <a:r>
              <a:rPr lang="cs-CZ" sz="2000" dirty="0"/>
              <a:t>požadavek zašle prostřednictvím e-mailu (na andrea.blazekova@mvcr.cz) v termínu nejpozději </a:t>
            </a:r>
            <a:r>
              <a:rPr lang="cs-CZ" sz="2000" dirty="0" smtClean="0"/>
              <a:t>20 </a:t>
            </a:r>
            <a:r>
              <a:rPr lang="cs-CZ" sz="2000" dirty="0"/>
              <a:t>dní před vyhlášením sběru v NEN</a:t>
            </a:r>
            <a:r>
              <a:rPr lang="cs-CZ" sz="2000" dirty="0" smtClean="0"/>
              <a:t>.</a:t>
            </a:r>
          </a:p>
          <a:p>
            <a:pPr marL="711200" lvl="1" indent="-347663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Ø"/>
            </a:pPr>
            <a:endParaRPr lang="cs-CZ" sz="1200" dirty="0" smtClean="0"/>
          </a:p>
        </p:txBody>
      </p:sp>
      <p:sp>
        <p:nvSpPr>
          <p:cNvPr id="4" name="Nadpis 1"/>
          <p:cNvSpPr txBox="1">
            <a:spLocks/>
          </p:cNvSpPr>
          <p:nvPr/>
        </p:nvSpPr>
        <p:spPr>
          <a:xfrm>
            <a:off x="2517288" y="407880"/>
            <a:ext cx="6626712" cy="66261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tabLst>
                <a:tab pos="5760000" algn="l"/>
              </a:tabLst>
              <a:defRPr sz="2000" b="1" i="1" u="sng" kern="1200">
                <a:solidFill>
                  <a:schemeClr val="accent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cs-CZ" sz="2300" dirty="0" smtClean="0">
                <a:solidFill>
                  <a:srgbClr val="00A9E2"/>
                </a:solidFill>
              </a:rPr>
              <a:t>DNS ICT – Nákupní postup</a:t>
            </a:r>
            <a:endParaRPr lang="cs-CZ" sz="2300" dirty="0">
              <a:solidFill>
                <a:srgbClr val="00A9E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1642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sah 2"/>
          <p:cNvSpPr txBox="1">
            <a:spLocks/>
          </p:cNvSpPr>
          <p:nvPr/>
        </p:nvSpPr>
        <p:spPr>
          <a:xfrm>
            <a:off x="0" y="1070493"/>
            <a:ext cx="8948903" cy="5142738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just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rgbClr val="00206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just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00206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just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00206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just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00206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just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00206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711200" lvl="1" indent="-347663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Ø"/>
            </a:pPr>
            <a:r>
              <a:rPr lang="cs-CZ" dirty="0" smtClean="0"/>
              <a:t>Povinné </a:t>
            </a:r>
            <a:r>
              <a:rPr lang="cs-CZ" dirty="0"/>
              <a:t>dokumenty</a:t>
            </a:r>
          </a:p>
          <a:p>
            <a:pPr marL="1168400" lvl="2" indent="-347663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ü"/>
            </a:pPr>
            <a:r>
              <a:rPr lang="cs-CZ" sz="1800" b="1" dirty="0"/>
              <a:t>Žádost o provedení VZ na základě </a:t>
            </a:r>
            <a:r>
              <a:rPr lang="cs-CZ" sz="1800" b="1" dirty="0" smtClean="0"/>
              <a:t>DNS</a:t>
            </a:r>
          </a:p>
          <a:p>
            <a:pPr marL="1168400" lvl="2" indent="-347663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ü"/>
            </a:pPr>
            <a:r>
              <a:rPr lang="cs-CZ" sz="1800" b="1" dirty="0" smtClean="0"/>
              <a:t>Kupní smlouva (KS)</a:t>
            </a:r>
          </a:p>
          <a:p>
            <a:pPr marL="1168400" lvl="2" indent="-347663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ü"/>
            </a:pPr>
            <a:r>
              <a:rPr lang="cs-CZ" sz="1800" b="1" dirty="0" smtClean="0"/>
              <a:t>Objednávka v NEN v rámci „Sběru požadavků pro dané kolo“</a:t>
            </a:r>
          </a:p>
          <a:p>
            <a:pPr marL="711200" lvl="1" indent="-347663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Ø"/>
            </a:pPr>
            <a:r>
              <a:rPr lang="cs-CZ" dirty="0" smtClean="0"/>
              <a:t>Žádost a kupní smlouvu PZ zašle do </a:t>
            </a:r>
            <a:r>
              <a:rPr lang="cs-CZ" dirty="0"/>
              <a:t>datové schránky Centrálního zadavatele - ID: </a:t>
            </a:r>
            <a:r>
              <a:rPr lang="cs-CZ" b="1" dirty="0" smtClean="0"/>
              <a:t>6bnaawp.</a:t>
            </a:r>
            <a:endParaRPr lang="cs-CZ" b="1" dirty="0"/>
          </a:p>
          <a:p>
            <a:pPr marL="711200" lvl="1" indent="-347663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Ø"/>
            </a:pPr>
            <a:r>
              <a:rPr lang="cs-CZ" dirty="0" smtClean="0"/>
              <a:t>Centrální </a:t>
            </a:r>
            <a:r>
              <a:rPr lang="cs-CZ" dirty="0"/>
              <a:t>zadavatel vytvoří v NEN "Sběr požadavků", ve kterém vystaví </a:t>
            </a:r>
            <a:r>
              <a:rPr lang="cs-CZ" dirty="0" err="1"/>
              <a:t>naceněný</a:t>
            </a:r>
            <a:r>
              <a:rPr lang="cs-CZ" dirty="0"/>
              <a:t> Katalog DNS pro dané soutěžní kolo. PZ obdrží notifikaci o zahájení sběru a v rámci Centralizovaného zadávání vloží své požadavky včetně fakturačních adres a míst dodání. U jednotlivých položek v katalogu DNS vyplní množství. Termíny zahájení a ukončení sběru budou sdělovány prostřednictvím notifikací rozesílaných z NEN.</a:t>
            </a:r>
          </a:p>
          <a:p>
            <a:pPr marL="711200" lvl="1" indent="-347663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Ø"/>
            </a:pPr>
            <a:r>
              <a:rPr lang="cs-CZ" dirty="0"/>
              <a:t>Na základě těchto dokumentů bude provedena Veřejná zakázka / dílčí kolo DNS</a:t>
            </a:r>
            <a:r>
              <a:rPr lang="cs-CZ" dirty="0" smtClean="0"/>
              <a:t>.</a:t>
            </a:r>
            <a:endParaRPr lang="cs-CZ" dirty="0"/>
          </a:p>
        </p:txBody>
      </p:sp>
      <p:sp>
        <p:nvSpPr>
          <p:cNvPr id="4" name="Nadpis 1"/>
          <p:cNvSpPr txBox="1">
            <a:spLocks/>
          </p:cNvSpPr>
          <p:nvPr/>
        </p:nvSpPr>
        <p:spPr>
          <a:xfrm>
            <a:off x="2517288" y="407880"/>
            <a:ext cx="6626712" cy="66261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tabLst>
                <a:tab pos="5760000" algn="l"/>
              </a:tabLst>
              <a:defRPr sz="2000" b="1" i="1" u="sng" kern="1200">
                <a:solidFill>
                  <a:schemeClr val="accent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cs-CZ" sz="2300" dirty="0" smtClean="0">
                <a:solidFill>
                  <a:srgbClr val="00A9E2"/>
                </a:solidFill>
              </a:rPr>
              <a:t>DNS ICT – Nákupní postup</a:t>
            </a:r>
            <a:endParaRPr lang="cs-CZ" sz="2300" dirty="0">
              <a:solidFill>
                <a:srgbClr val="00A9E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28153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sah 2"/>
          <p:cNvSpPr txBox="1">
            <a:spLocks/>
          </p:cNvSpPr>
          <p:nvPr/>
        </p:nvSpPr>
        <p:spPr>
          <a:xfrm>
            <a:off x="69011" y="1484561"/>
            <a:ext cx="8948903" cy="5142738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just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rgbClr val="00206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just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00206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just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00206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just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00206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just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00206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711200" lvl="1" indent="-347663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Ø"/>
            </a:pPr>
            <a:r>
              <a:rPr lang="cs-CZ" dirty="0" smtClean="0"/>
              <a:t>Pro hodnocení nabídek podaných v rámci zadávání veřejných zakázek v zavedeném DNS, jakož i pro výběr dodavatele a případně pro posouzení mimořádně nízké nabídkové ceny bude ustanovena komise, do které je PZ povinen nominovat alespoň jednoho člena (a jeho náhradníka), majícího příslušnou odbornost ve vztahu k předmětu veřejné zakázky zadávané v zavedeném DNS. Komise bude mít minimálně 3 členy.</a:t>
            </a:r>
            <a:endParaRPr lang="cs-CZ" dirty="0"/>
          </a:p>
          <a:p>
            <a:pPr marL="711200" lvl="1" indent="-347663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Ø"/>
            </a:pPr>
            <a:r>
              <a:rPr lang="cs-CZ" dirty="0" smtClean="0"/>
              <a:t>Po </a:t>
            </a:r>
            <a:r>
              <a:rPr lang="cs-CZ" dirty="0" err="1"/>
              <a:t>vysoutěžení</a:t>
            </a:r>
            <a:r>
              <a:rPr lang="cs-CZ" dirty="0"/>
              <a:t> obdrží PZ do datové schránky informaci o vyhlášení </a:t>
            </a:r>
            <a:r>
              <a:rPr lang="cs-CZ" dirty="0" smtClean="0"/>
              <a:t>vítězného </a:t>
            </a:r>
            <a:r>
              <a:rPr lang="cs-CZ" dirty="0"/>
              <a:t>uchazeče a návrh KS podepsaný vítězným uchazečem. KS pak uzavírá přímo s vítězným uchazečem.</a:t>
            </a:r>
          </a:p>
          <a:p>
            <a:pPr marL="711200" lvl="1" indent="-347663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Ø"/>
            </a:pPr>
            <a:r>
              <a:rPr lang="cs-CZ" dirty="0" smtClean="0"/>
              <a:t>Po </a:t>
            </a:r>
            <a:r>
              <a:rPr lang="cs-CZ" dirty="0"/>
              <a:t>podpisu KS jeden stejnopis PZ doručí Centrálnímu zadavateli k evidenci</a:t>
            </a:r>
            <a:r>
              <a:rPr lang="cs-CZ" dirty="0" smtClean="0"/>
              <a:t>.</a:t>
            </a:r>
            <a:endParaRPr lang="cs-CZ" dirty="0"/>
          </a:p>
        </p:txBody>
      </p:sp>
      <p:sp>
        <p:nvSpPr>
          <p:cNvPr id="4" name="Nadpis 1"/>
          <p:cNvSpPr txBox="1">
            <a:spLocks/>
          </p:cNvSpPr>
          <p:nvPr/>
        </p:nvSpPr>
        <p:spPr>
          <a:xfrm>
            <a:off x="2517288" y="407880"/>
            <a:ext cx="6626712" cy="66261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tabLst>
                <a:tab pos="5760000" algn="l"/>
              </a:tabLst>
              <a:defRPr sz="2000" b="1" i="1" u="sng" kern="1200">
                <a:solidFill>
                  <a:schemeClr val="accent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cs-CZ" sz="2300" dirty="0" smtClean="0">
                <a:solidFill>
                  <a:srgbClr val="00A9E2"/>
                </a:solidFill>
              </a:rPr>
              <a:t>DNS ICT – Nákupní postup</a:t>
            </a:r>
            <a:endParaRPr lang="cs-CZ" sz="2300" dirty="0">
              <a:solidFill>
                <a:srgbClr val="00A9E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39745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sah 2"/>
          <p:cNvSpPr txBox="1">
            <a:spLocks/>
          </p:cNvSpPr>
          <p:nvPr/>
        </p:nvSpPr>
        <p:spPr>
          <a:xfrm>
            <a:off x="0" y="1070493"/>
            <a:ext cx="8948903" cy="5142738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just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rgbClr val="00206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just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00206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just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00206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just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00206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just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00206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63537" lvl="1" indent="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cs-CZ" sz="2400" b="1" dirty="0"/>
              <a:t>2.</a:t>
            </a:r>
            <a:r>
              <a:rPr lang="cs-CZ" sz="1200" b="1" dirty="0"/>
              <a:t> </a:t>
            </a:r>
            <a:r>
              <a:rPr lang="cs-CZ" sz="2400" b="1" dirty="0"/>
              <a:t>Přímý nákup</a:t>
            </a:r>
          </a:p>
          <a:p>
            <a:pPr marL="711200" lvl="1" indent="-347663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Ø"/>
            </a:pPr>
            <a:r>
              <a:rPr lang="cs-CZ" sz="2000" dirty="0"/>
              <a:t>Na základě zavedeného "Dynamického nákupního systému pro centrální nákup státu na dodávky ICT komodit pro roky 2019 - 2022" provede PZ veřejnou zakázku sám</a:t>
            </a:r>
            <a:r>
              <a:rPr lang="cs-CZ" sz="2000" dirty="0" smtClean="0"/>
              <a:t>.</a:t>
            </a:r>
          </a:p>
          <a:p>
            <a:pPr marL="711200" lvl="1" indent="-347663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Ø"/>
            </a:pPr>
            <a:r>
              <a:rPr lang="cs-CZ" sz="2000" dirty="0"/>
              <a:t>V případě, kdy veřejnou zakázku provádí pověřující zadavatel sám, zašle centrálnímu zadavateli na </a:t>
            </a:r>
            <a:r>
              <a:rPr lang="cs-CZ" sz="2000" dirty="0" smtClean="0"/>
              <a:t>vědomí:</a:t>
            </a:r>
          </a:p>
          <a:p>
            <a:pPr marL="1168400" lvl="2" indent="-347663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Ø"/>
            </a:pPr>
            <a:r>
              <a:rPr lang="cs-CZ" sz="1800" dirty="0" err="1" smtClean="0"/>
              <a:t>vysoutěženou</a:t>
            </a:r>
            <a:r>
              <a:rPr lang="cs-CZ" sz="1800" dirty="0" smtClean="0"/>
              <a:t> specifikaci,</a:t>
            </a:r>
          </a:p>
          <a:p>
            <a:pPr marL="1168400" lvl="2" indent="-347663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Ø"/>
            </a:pPr>
            <a:r>
              <a:rPr lang="cs-CZ" sz="1800" dirty="0" smtClean="0"/>
              <a:t>předpokládanou cenu VZ,</a:t>
            </a:r>
          </a:p>
          <a:p>
            <a:pPr marL="1168400" lvl="2" indent="-347663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Ø"/>
            </a:pPr>
            <a:r>
              <a:rPr lang="cs-CZ" sz="1800" dirty="0" err="1" smtClean="0"/>
              <a:t>vysoutěženou</a:t>
            </a:r>
            <a:r>
              <a:rPr lang="cs-CZ" sz="1800" dirty="0" smtClean="0"/>
              <a:t> cenu VZ,</a:t>
            </a:r>
          </a:p>
          <a:p>
            <a:pPr marL="1168400" lvl="2" indent="-347663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Ø"/>
            </a:pPr>
            <a:r>
              <a:rPr lang="cs-CZ" sz="1800" dirty="0" smtClean="0"/>
              <a:t>kopií </a:t>
            </a:r>
            <a:r>
              <a:rPr lang="cs-CZ" sz="1800" dirty="0"/>
              <a:t>kupní smlouvy k </a:t>
            </a:r>
            <a:r>
              <a:rPr lang="cs-CZ" sz="1800" dirty="0" smtClean="0"/>
              <a:t>evidenci,</a:t>
            </a:r>
          </a:p>
          <a:p>
            <a:pPr marL="1168400" lvl="2" indent="-347663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Ø"/>
            </a:pPr>
            <a:r>
              <a:rPr lang="cs-CZ" sz="1800" dirty="0" smtClean="0"/>
              <a:t>pověřující </a:t>
            </a:r>
            <a:r>
              <a:rPr lang="cs-CZ" sz="1800" dirty="0"/>
              <a:t>zadavatel kupní smlouvu po podpisu uveřejní v registru </a:t>
            </a:r>
            <a:r>
              <a:rPr lang="cs-CZ" sz="1800" dirty="0" smtClean="0"/>
              <a:t>smluv</a:t>
            </a:r>
            <a:r>
              <a:rPr lang="cs-CZ" sz="1800" dirty="0"/>
              <a:t>,</a:t>
            </a:r>
            <a:endParaRPr lang="cs-CZ" sz="1800" dirty="0" smtClean="0"/>
          </a:p>
          <a:p>
            <a:pPr marL="1168400" lvl="2" indent="-347663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Ø"/>
            </a:pPr>
            <a:r>
              <a:rPr lang="cs-CZ" sz="1800" dirty="0" smtClean="0"/>
              <a:t>centrální zadavatel uveřejní plnění v rámci věstníku VZ.</a:t>
            </a:r>
          </a:p>
        </p:txBody>
      </p:sp>
      <p:sp>
        <p:nvSpPr>
          <p:cNvPr id="4" name="Nadpis 1"/>
          <p:cNvSpPr txBox="1">
            <a:spLocks/>
          </p:cNvSpPr>
          <p:nvPr/>
        </p:nvSpPr>
        <p:spPr>
          <a:xfrm>
            <a:off x="2517288" y="407880"/>
            <a:ext cx="6626712" cy="66261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tabLst>
                <a:tab pos="5760000" algn="l"/>
              </a:tabLst>
              <a:defRPr sz="2000" b="1" i="1" u="sng" kern="1200">
                <a:solidFill>
                  <a:schemeClr val="accent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cs-CZ" sz="2300" dirty="0" smtClean="0">
                <a:solidFill>
                  <a:srgbClr val="00A9E2"/>
                </a:solidFill>
              </a:rPr>
              <a:t>DNS ICT – Nákupní postup</a:t>
            </a:r>
            <a:endParaRPr lang="cs-CZ" sz="2300" dirty="0">
              <a:solidFill>
                <a:srgbClr val="00A9E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40745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Motiv Office">
  <a:themeElements>
    <a:clrScheme name="Motiv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Motiv 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otiv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šablona prezentace MV" id="{3429961F-B356-4191-BAA8-536EF19C55B1}" vid="{18C3B7AF-2A1D-46E2-9E50-B4A8DAC9CF4E}"/>
    </a:ext>
  </a:extLst>
</a:theme>
</file>

<file path=ppt/theme/theme2.xml><?xml version="1.0" encoding="utf-8"?>
<a:theme xmlns:a="http://schemas.openxmlformats.org/drawingml/2006/main" name="Motiv Office">
  <a:themeElements>
    <a:clrScheme name="Kancelář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celář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Motiv Office">
  <a:themeElements>
    <a:clrScheme name="Kancelář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celář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šablona prezentace MV</Template>
  <TotalTime>24410</TotalTime>
  <Words>1037</Words>
  <Application>Microsoft Office PowerPoint</Application>
  <PresentationFormat>Předvádění na obrazovce (4:3)</PresentationFormat>
  <Paragraphs>143</Paragraphs>
  <Slides>13</Slides>
  <Notes>2</Notes>
  <HiddenSlides>0</HiddenSlides>
  <MMClips>0</MMClips>
  <ScaleCrop>false</ScaleCrop>
  <HeadingPairs>
    <vt:vector size="6" baseType="variant">
      <vt:variant>
        <vt:lpstr>Použitá písma</vt:lpstr>
      </vt:variant>
      <vt:variant>
        <vt:i4>4</vt:i4>
      </vt:variant>
      <vt:variant>
        <vt:lpstr>Motiv</vt:lpstr>
      </vt:variant>
      <vt:variant>
        <vt:i4>1</vt:i4>
      </vt:variant>
      <vt:variant>
        <vt:lpstr>Nadpisy snímků</vt:lpstr>
      </vt:variant>
      <vt:variant>
        <vt:i4>13</vt:i4>
      </vt:variant>
    </vt:vector>
  </HeadingPairs>
  <TitlesOfParts>
    <vt:vector size="18" baseType="lpstr">
      <vt:lpstr>Arial</vt:lpstr>
      <vt:lpstr>Calibri</vt:lpstr>
      <vt:lpstr>Monotype Corsiva</vt:lpstr>
      <vt:lpstr>Wingdings</vt:lpstr>
      <vt:lpstr>Motiv Office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Kontaktní osoby</vt:lpstr>
      <vt:lpstr>Prezentace aplikace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Zajištění kybernetické bezpečnosti</dc:title>
  <dc:creator>Tomáš Kraus</dc:creator>
  <cp:lastModifiedBy>MVCR</cp:lastModifiedBy>
  <cp:revision>707</cp:revision>
  <cp:lastPrinted>2021-09-13T07:31:02Z</cp:lastPrinted>
  <dcterms:created xsi:type="dcterms:W3CDTF">2015-10-25T10:01:01Z</dcterms:created>
  <dcterms:modified xsi:type="dcterms:W3CDTF">2021-09-15T09:09:06Z</dcterms:modified>
</cp:coreProperties>
</file>