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906000" cy="6858000" type="A4"/>
  <p:notesSz cx="6858000" cy="9144000"/>
  <p:defaultTextStyle>
    <a:defPPr>
      <a:defRPr lang="cs-CZ"/>
    </a:defPPr>
    <a:lvl1pPr marL="0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00" y="-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393A2-5F44-4667-8CDE-F3E5AC20AC37}" type="datetimeFigureOut">
              <a:rPr lang="cs-CZ" smtClean="0"/>
              <a:t>2.2.2016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8890E-FAB3-4812-8A25-B4CBC265A6D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85803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55687-7830-4002-885F-093E47C21276}" type="datetimeFigureOut">
              <a:rPr lang="cs-CZ" smtClean="0"/>
              <a:t>2.2.2016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799907-84C7-4439-8494-C5D5382129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99518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813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626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39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252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065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878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91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504" algn="l" defTabSz="103162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2626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5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1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74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63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90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94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10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26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A8466-690B-4371-B1DE-93D71D2111A8}" type="datetime1">
              <a:rPr lang="cs-CZ" smtClean="0"/>
              <a:t>2.2.2016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3639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2E6A6-0307-4165-8C01-04516A9B00C6}" type="datetime1">
              <a:rPr lang="cs-CZ" smtClean="0"/>
              <a:t>2.2.2016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1085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96D12-30CC-4720-8265-5836D585F478}" type="datetime1">
              <a:rPr lang="cs-CZ" smtClean="0"/>
              <a:t>2.2.2016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203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88D5-6A52-4C00-86DF-C5CE4DE5D477}" type="datetime1">
              <a:rPr lang="cs-CZ" smtClean="0"/>
              <a:t>2.2.2016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213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82506" y="4406902"/>
            <a:ext cx="8420100" cy="1362074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581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16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74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632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90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948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10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26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02B41-3A0E-419F-9E4B-EBB5E610EB9E}" type="datetime1">
              <a:rPr lang="cs-CZ" smtClean="0"/>
              <a:t>2.2.2016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6859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10C32-9166-49E7-8D75-B824614B7340}" type="datetime1">
              <a:rPr lang="cs-CZ" smtClean="0"/>
              <a:t>2.2.2016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4462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813" indent="0">
              <a:buNone/>
              <a:defRPr sz="2300" b="1"/>
            </a:lvl2pPr>
            <a:lvl3pPr marL="1031626" indent="0">
              <a:buNone/>
              <a:defRPr sz="2000" b="1"/>
            </a:lvl3pPr>
            <a:lvl4pPr marL="1547439" indent="0">
              <a:buNone/>
              <a:defRPr sz="1800" b="1"/>
            </a:lvl4pPr>
            <a:lvl5pPr marL="2063252" indent="0">
              <a:buNone/>
              <a:defRPr sz="1800" b="1"/>
            </a:lvl5pPr>
            <a:lvl6pPr marL="2579065" indent="0">
              <a:buNone/>
              <a:defRPr sz="1800" b="1"/>
            </a:lvl6pPr>
            <a:lvl7pPr marL="3094878" indent="0">
              <a:buNone/>
              <a:defRPr sz="1800" b="1"/>
            </a:lvl7pPr>
            <a:lvl8pPr marL="3610691" indent="0">
              <a:buNone/>
              <a:defRPr sz="1800" b="1"/>
            </a:lvl8pPr>
            <a:lvl9pPr marL="4126504" indent="0">
              <a:buNone/>
              <a:defRPr sz="18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5813" indent="0">
              <a:buNone/>
              <a:defRPr sz="2300" b="1"/>
            </a:lvl2pPr>
            <a:lvl3pPr marL="1031626" indent="0">
              <a:buNone/>
              <a:defRPr sz="2000" b="1"/>
            </a:lvl3pPr>
            <a:lvl4pPr marL="1547439" indent="0">
              <a:buNone/>
              <a:defRPr sz="1800" b="1"/>
            </a:lvl4pPr>
            <a:lvl5pPr marL="2063252" indent="0">
              <a:buNone/>
              <a:defRPr sz="1800" b="1"/>
            </a:lvl5pPr>
            <a:lvl6pPr marL="2579065" indent="0">
              <a:buNone/>
              <a:defRPr sz="1800" b="1"/>
            </a:lvl6pPr>
            <a:lvl7pPr marL="3094878" indent="0">
              <a:buNone/>
              <a:defRPr sz="1800" b="1"/>
            </a:lvl7pPr>
            <a:lvl8pPr marL="3610691" indent="0">
              <a:buNone/>
              <a:defRPr sz="1800" b="1"/>
            </a:lvl8pPr>
            <a:lvl9pPr marL="4126504" indent="0">
              <a:buNone/>
              <a:defRPr sz="18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D8F64-200F-448A-B036-DDB905E95D96}" type="datetime1">
              <a:rPr lang="cs-CZ" smtClean="0"/>
              <a:t>2.2.2016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9518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AC0F9-80A1-4644-BC97-8BCAA5964002}" type="datetime1">
              <a:rPr lang="cs-CZ" smtClean="0"/>
              <a:t>2.2.2016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5071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5D86F-16EF-4565-879E-51AAFEF7F0DD}" type="datetime1">
              <a:rPr lang="cs-CZ" smtClean="0"/>
              <a:t>2.2.2016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3924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5303" y="273049"/>
            <a:ext cx="3259006" cy="116205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95303" y="1435102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5813" indent="0">
              <a:buNone/>
              <a:defRPr sz="1400"/>
            </a:lvl2pPr>
            <a:lvl3pPr marL="1031626" indent="0">
              <a:buNone/>
              <a:defRPr sz="1100"/>
            </a:lvl3pPr>
            <a:lvl4pPr marL="1547439" indent="0">
              <a:buNone/>
              <a:defRPr sz="1000"/>
            </a:lvl4pPr>
            <a:lvl5pPr marL="2063252" indent="0">
              <a:buNone/>
              <a:defRPr sz="1000"/>
            </a:lvl5pPr>
            <a:lvl6pPr marL="2579065" indent="0">
              <a:buNone/>
              <a:defRPr sz="1000"/>
            </a:lvl6pPr>
            <a:lvl7pPr marL="3094878" indent="0">
              <a:buNone/>
              <a:defRPr sz="1000"/>
            </a:lvl7pPr>
            <a:lvl8pPr marL="3610691" indent="0">
              <a:buNone/>
              <a:defRPr sz="1000"/>
            </a:lvl8pPr>
            <a:lvl9pPr marL="4126504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0626E-2540-497E-B18E-77D1833D97D1}" type="datetime1">
              <a:rPr lang="cs-CZ" smtClean="0"/>
              <a:t>2.2.2016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8132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5813" indent="0">
              <a:buNone/>
              <a:defRPr sz="3200"/>
            </a:lvl2pPr>
            <a:lvl3pPr marL="1031626" indent="0">
              <a:buNone/>
              <a:defRPr sz="2700"/>
            </a:lvl3pPr>
            <a:lvl4pPr marL="1547439" indent="0">
              <a:buNone/>
              <a:defRPr sz="2300"/>
            </a:lvl4pPr>
            <a:lvl5pPr marL="2063252" indent="0">
              <a:buNone/>
              <a:defRPr sz="2300"/>
            </a:lvl5pPr>
            <a:lvl6pPr marL="2579065" indent="0">
              <a:buNone/>
              <a:defRPr sz="2300"/>
            </a:lvl6pPr>
            <a:lvl7pPr marL="3094878" indent="0">
              <a:buNone/>
              <a:defRPr sz="2300"/>
            </a:lvl7pPr>
            <a:lvl8pPr marL="3610691" indent="0">
              <a:buNone/>
              <a:defRPr sz="2300"/>
            </a:lvl8pPr>
            <a:lvl9pPr marL="4126504" indent="0">
              <a:buNone/>
              <a:defRPr sz="23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15813" indent="0">
              <a:buNone/>
              <a:defRPr sz="1400"/>
            </a:lvl2pPr>
            <a:lvl3pPr marL="1031626" indent="0">
              <a:buNone/>
              <a:defRPr sz="1100"/>
            </a:lvl3pPr>
            <a:lvl4pPr marL="1547439" indent="0">
              <a:buNone/>
              <a:defRPr sz="1000"/>
            </a:lvl4pPr>
            <a:lvl5pPr marL="2063252" indent="0">
              <a:buNone/>
              <a:defRPr sz="1000"/>
            </a:lvl5pPr>
            <a:lvl6pPr marL="2579065" indent="0">
              <a:buNone/>
              <a:defRPr sz="1000"/>
            </a:lvl6pPr>
            <a:lvl7pPr marL="3094878" indent="0">
              <a:buNone/>
              <a:defRPr sz="1000"/>
            </a:lvl7pPr>
            <a:lvl8pPr marL="3610691" indent="0">
              <a:buNone/>
              <a:defRPr sz="1000"/>
            </a:lvl8pPr>
            <a:lvl9pPr marL="4126504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78378-7069-4D8F-BDBA-E501C2F18BE0}" type="datetime1">
              <a:rPr lang="cs-CZ" smtClean="0"/>
              <a:t>2.2.2016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355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</p:spPr>
        <p:txBody>
          <a:bodyPr vert="horz" lIns="103163" tIns="51581" rIns="103163" bIns="51581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103163" tIns="51581" rIns="103163" bIns="51581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81E14-486F-42A0-82FE-0AF052E06992}" type="datetime1">
              <a:rPr lang="cs-CZ" smtClean="0"/>
              <a:t>2.2.2016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Podpora tvorby standardů pro výkon agend veřejné správy, reg. č. CZ.1.04/4.1.00/A3.00002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103163" tIns="51581" rIns="103163" bIns="5158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29881-470E-417F-AB26-7003630CEA2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829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103162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6860" indent="-386860" algn="l" defTabSz="1031626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8196" indent="-322383" algn="l" defTabSz="103162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9533" indent="-257907" algn="l" defTabSz="10316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5346" indent="-257907" algn="l" defTabSz="103162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1159" indent="-257907" algn="l" defTabSz="103162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36972" indent="-257907" algn="l" defTabSz="10316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52785" indent="-257907" algn="l" defTabSz="10316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68598" indent="-257907" algn="l" defTabSz="10316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84411" indent="-257907" algn="l" defTabSz="103162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5813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1626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7439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63252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9065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94878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10691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26504" algn="l" defTabSz="103162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 txBox="1">
            <a:spLocks/>
          </p:cNvSpPr>
          <p:nvPr/>
        </p:nvSpPr>
        <p:spPr bwMode="auto">
          <a:xfrm>
            <a:off x="419100" y="3200400"/>
            <a:ext cx="91059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b" anchorCtr="0" compatLnSpc="1">
            <a:prstTxWarp prst="textNoShape">
              <a:avLst/>
            </a:prstTxWarp>
            <a:spAutoFit/>
          </a:bodyPr>
          <a:lstStyle>
            <a:lvl1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2pPr>
            <a:lvl3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3pPr>
            <a:lvl4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4pPr>
            <a:lvl5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5pPr>
            <a:lvl6pPr marL="4572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6pPr>
            <a:lvl7pPr marL="9144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7pPr>
            <a:lvl8pPr marL="13716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8pPr>
            <a:lvl9pPr marL="18288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pPr lvl="0"/>
            <a:r>
              <a:rPr lang="cs-CZ" kern="0" dirty="0">
                <a:latin typeface="Arial"/>
              </a:rPr>
              <a:t>Podpora tvorby standardů pro výkon agend veřejné správy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 bwMode="auto">
          <a:xfrm>
            <a:off x="1981200" y="3690938"/>
            <a:ext cx="7543800" cy="78162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marL="0" indent="0" algn="r" defTabSz="708025" rtl="0" eaLnBrk="0" fontAlgn="base" hangingPunct="0">
              <a:spcBef>
                <a:spcPct val="10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itchFamily="2" charset="2"/>
              <a:buNone/>
              <a:defRPr sz="1800" b="1" i="1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23875" indent="-177800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•"/>
              <a:defRPr sz="1400">
                <a:solidFill>
                  <a:schemeClr val="tx1"/>
                </a:solidFill>
                <a:latin typeface="+mj-lt"/>
              </a:defRPr>
            </a:lvl2pPr>
            <a:lvl3pPr marL="815975" indent="-177800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400">
                <a:solidFill>
                  <a:schemeClr val="tx1"/>
                </a:solidFill>
                <a:latin typeface="+mj-lt"/>
              </a:defRPr>
            </a:lvl3pPr>
            <a:lvl4pPr marL="1108075" indent="-177800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j-lt"/>
              </a:defRPr>
            </a:lvl4pPr>
            <a:lvl5pPr marL="13541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j-lt"/>
              </a:defRPr>
            </a:lvl5pPr>
            <a:lvl6pPr marL="18113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22685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7257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1829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r" defTabSz="708025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None/>
              <a:tabLst/>
              <a:defRPr/>
            </a:pPr>
            <a:r>
              <a:rPr kumimoji="0" lang="cs-CZ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PMAII_A113_F3.HVY.01_CENTRAL </a:t>
            </a:r>
            <a:r>
              <a:rPr kumimoji="0" lang="cs-CZ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 Optimalizační hypotézy</a:t>
            </a:r>
          </a:p>
          <a:p>
            <a:pPr marL="0" marR="0" lvl="0" indent="0" algn="r" defTabSz="708025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None/>
              <a:tabLst/>
              <a:defRPr/>
            </a:pPr>
            <a:r>
              <a:rPr kumimoji="0" lang="cs-CZ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A113 – </a:t>
            </a:r>
            <a:r>
              <a:rPr kumimoji="0" lang="it-IT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Registrace agend a orgánů veřejné moci pro výkon agendy</a:t>
            </a:r>
            <a:endParaRPr kumimoji="0" lang="cs-CZ" sz="18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4" name="Přímá spojnice 23"/>
          <p:cNvCxnSpPr/>
          <p:nvPr/>
        </p:nvCxnSpPr>
        <p:spPr>
          <a:xfrm>
            <a:off x="419100" y="3578225"/>
            <a:ext cx="91059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Zástupný symbol pro zápatí 27"/>
          <p:cNvSpPr>
            <a:spLocks noGrp="1"/>
          </p:cNvSpPr>
          <p:nvPr>
            <p:ph type="ftr" sz="quarter" idx="11"/>
          </p:nvPr>
        </p:nvSpPr>
        <p:spPr>
          <a:xfrm>
            <a:off x="200472" y="116632"/>
            <a:ext cx="6840760" cy="365125"/>
          </a:xfrm>
        </p:spPr>
        <p:txBody>
          <a:bodyPr/>
          <a:lstStyle/>
          <a:p>
            <a:r>
              <a:rPr lang="cs-CZ" dirty="0" smtClean="0"/>
              <a:t>Podpora tvorby standardů pro výkon agend veřejné správy, </a:t>
            </a:r>
            <a:r>
              <a:rPr lang="cs-CZ" dirty="0" err="1" smtClean="0"/>
              <a:t>reg</a:t>
            </a:r>
            <a:r>
              <a:rPr lang="cs-CZ" dirty="0" smtClean="0"/>
              <a:t>. č. CZ.1.04/4.1.00/A3.00002</a:t>
            </a:r>
            <a:endParaRPr lang="cs-CZ" dirty="0"/>
          </a:p>
        </p:txBody>
      </p:sp>
      <p:pic>
        <p:nvPicPr>
          <p:cNvPr id="31" name="obrázek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2007" y="6237312"/>
            <a:ext cx="5760085" cy="408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905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452439" y="628650"/>
            <a:ext cx="8369300" cy="38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2pPr>
            <a:lvl3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3pPr>
            <a:lvl4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4pPr>
            <a:lvl5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5pPr>
            <a:lvl6pPr marL="4572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6pPr>
            <a:lvl7pPr marL="9144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7pPr>
            <a:lvl8pPr marL="13716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8pPr>
            <a:lvl9pPr marL="18288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pPr marL="0" marR="0" lvl="0" indent="0" algn="l" defTabSz="7080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Identifikace agendy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AcnBodyText_ID_8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467803" y="3552825"/>
            <a:ext cx="4698312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708025" eaLnBrk="0" fontAlgn="base" latinLnBrk="0" hangingPunct="0">
              <a:lnSpc>
                <a:spcPct val="120000"/>
              </a:lnSpc>
              <a:spcBef>
                <a:spcPct val="6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Ohlašovatel agendy</a:t>
            </a:r>
          </a:p>
        </p:txBody>
      </p:sp>
      <p:sp>
        <p:nvSpPr>
          <p:cNvPr id="6" name="AcnBodyText_ID_8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483288" y="1562100"/>
            <a:ext cx="4698313" cy="2667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231775" indent="-231775" algn="l" defTabSz="708025" rtl="0" eaLnBrk="0" fontAlgn="base" hangingPunct="0">
              <a:spcBef>
                <a:spcPct val="10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23875" indent="-177800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•"/>
              <a:defRPr sz="1400">
                <a:solidFill>
                  <a:schemeClr val="tx1"/>
                </a:solidFill>
                <a:latin typeface="+mj-lt"/>
              </a:defRPr>
            </a:lvl2pPr>
            <a:lvl3pPr marL="815975" indent="-177800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400">
                <a:solidFill>
                  <a:schemeClr val="tx1"/>
                </a:solidFill>
                <a:latin typeface="+mj-lt"/>
              </a:defRPr>
            </a:lvl3pPr>
            <a:lvl4pPr marL="1108075" indent="-177800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j-lt"/>
              </a:defRPr>
            </a:lvl4pPr>
            <a:lvl5pPr marL="13541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j-lt"/>
              </a:defRPr>
            </a:lvl5pPr>
            <a:lvl6pPr marL="18113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22685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7257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1829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708025" rtl="0" eaLnBrk="0" fontAlgn="base" latinLnBrk="0" hangingPunct="0">
              <a:lnSpc>
                <a:spcPct val="120000"/>
              </a:lnSpc>
              <a:spcBef>
                <a:spcPct val="6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None/>
              <a:tabLst/>
              <a:defRPr/>
            </a:pPr>
            <a:r>
              <a:rPr kumimoji="0" lang="cs-CZ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Agenda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7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687006"/>
              </p:ext>
            </p:extLst>
          </p:nvPr>
        </p:nvGraphicFramePr>
        <p:xfrm>
          <a:off x="467803" y="1844202"/>
          <a:ext cx="6237797" cy="1457280"/>
        </p:xfrm>
        <a:graphic>
          <a:graphicData uri="http://schemas.openxmlformats.org/drawingml/2006/table">
            <a:tbl>
              <a:tblPr firstRow="1" firstCol="1" bandRow="1"/>
              <a:tblGrid>
                <a:gridCol w="1894397"/>
                <a:gridCol w="4343400"/>
              </a:tblGrid>
              <a:tr h="0"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 fontAlgn="base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Kód</a:t>
                      </a:r>
                      <a:endParaRPr lang="en-US" sz="12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A113</a:t>
                      </a:r>
                      <a:endParaRPr lang="en-US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800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 fontAlgn="base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Název</a:t>
                      </a:r>
                      <a:endParaRPr lang="en-US" sz="12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 fontAlgn="base" hangingPunct="0"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it-IT" sz="120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A113 – Registrace agend a orgánů veřejné moci pro výkon</a:t>
                      </a:r>
                      <a:r>
                        <a:rPr lang="cs-CZ" sz="1200" baseline="0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it-IT" sz="120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agendy</a:t>
                      </a:r>
                    </a:p>
                  </a:txBody>
                  <a:tcPr marL="10800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 fontAlgn="base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Datum </a:t>
                      </a:r>
                      <a:r>
                        <a:rPr lang="cs-CZ" sz="12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registrace</a:t>
                      </a:r>
                      <a:endParaRPr lang="en-US" sz="12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 fontAlgn="base" hangingPunct="0"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cs-CZ" sz="12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13.02.2012</a:t>
                      </a:r>
                      <a:endParaRPr lang="en-US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800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 fontAlgn="base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Platnost o</a:t>
                      </a:r>
                      <a:r>
                        <a:rPr lang="en-US" sz="12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d</a:t>
                      </a:r>
                      <a:endParaRPr lang="en-US" sz="12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 fontAlgn="base" hangingPunct="0"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cs-CZ" sz="1200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13.02.2012</a:t>
                      </a:r>
                      <a:endParaRPr lang="en-US" sz="1200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800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 fontAlgn="base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Platnost </a:t>
                      </a:r>
                      <a:r>
                        <a:rPr lang="cs-CZ" sz="12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do</a:t>
                      </a:r>
                      <a:endParaRPr lang="en-US" sz="12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Neomezeno</a:t>
                      </a:r>
                      <a:endParaRPr lang="en-US" sz="1200" dirty="0" smtClean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108000" marR="68580" marT="36000" marB="36000" anchor="ctr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818522"/>
              </p:ext>
            </p:extLst>
          </p:nvPr>
        </p:nvGraphicFramePr>
        <p:xfrm>
          <a:off x="461963" y="3886200"/>
          <a:ext cx="6237797" cy="509760"/>
        </p:xfrm>
        <a:graphic>
          <a:graphicData uri="http://schemas.openxmlformats.org/drawingml/2006/table">
            <a:tbl>
              <a:tblPr firstRow="1" firstCol="1" bandRow="1"/>
              <a:tblGrid>
                <a:gridCol w="1905000"/>
                <a:gridCol w="4332797"/>
              </a:tblGrid>
              <a:tr h="0"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9pPr>
                    </a:lstStyle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kern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Identifikace OVM (IČO)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36000" marB="3600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itchFamily="34" charset="0"/>
                        </a:rPr>
                        <a:t>00007064</a:t>
                      </a:r>
                      <a:endParaRPr lang="en-US" sz="1200" b="0" kern="120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108000" marR="68580" marT="36000" marB="3600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b="1" kern="1200">
                          <a:solidFill>
                            <a:schemeClr val="lt1"/>
                          </a:solidFill>
                          <a:latin typeface="Book Antiqua"/>
                        </a:defRPr>
                      </a:lvl9pPr>
                    </a:lstStyle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kern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Název OVM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36000" marB="3600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31626" rtl="0" eaLnBrk="1" latinLnBrk="0" hangingPunct="1">
                        <a:defRPr sz="2000" kern="1200">
                          <a:solidFill>
                            <a:schemeClr val="dk1"/>
                          </a:solidFill>
                          <a:latin typeface="Book Antiqua"/>
                        </a:defRPr>
                      </a:lvl1pPr>
                      <a:lvl2pPr marL="515813" algn="l" defTabSz="1031626" rtl="0" eaLnBrk="1" latinLnBrk="0" hangingPunct="1">
                        <a:defRPr sz="2000" kern="1200">
                          <a:solidFill>
                            <a:schemeClr val="dk1"/>
                          </a:solidFill>
                          <a:latin typeface="Book Antiqua"/>
                        </a:defRPr>
                      </a:lvl2pPr>
                      <a:lvl3pPr marL="1031626" algn="l" defTabSz="1031626" rtl="0" eaLnBrk="1" latinLnBrk="0" hangingPunct="1">
                        <a:defRPr sz="2000" kern="1200">
                          <a:solidFill>
                            <a:schemeClr val="dk1"/>
                          </a:solidFill>
                          <a:latin typeface="Book Antiqua"/>
                        </a:defRPr>
                      </a:lvl3pPr>
                      <a:lvl4pPr marL="1547439" algn="l" defTabSz="1031626" rtl="0" eaLnBrk="1" latinLnBrk="0" hangingPunct="1">
                        <a:defRPr sz="2000" kern="1200">
                          <a:solidFill>
                            <a:schemeClr val="dk1"/>
                          </a:solidFill>
                          <a:latin typeface="Book Antiqua"/>
                        </a:defRPr>
                      </a:lvl4pPr>
                      <a:lvl5pPr marL="2063252" algn="l" defTabSz="1031626" rtl="0" eaLnBrk="1" latinLnBrk="0" hangingPunct="1">
                        <a:defRPr sz="2000" kern="1200">
                          <a:solidFill>
                            <a:schemeClr val="dk1"/>
                          </a:solidFill>
                          <a:latin typeface="Book Antiqua"/>
                        </a:defRPr>
                      </a:lvl5pPr>
                      <a:lvl6pPr marL="2579065" algn="l" defTabSz="1031626" rtl="0" eaLnBrk="1" latinLnBrk="0" hangingPunct="1">
                        <a:defRPr sz="2000" kern="1200">
                          <a:solidFill>
                            <a:schemeClr val="dk1"/>
                          </a:solidFill>
                          <a:latin typeface="Book Antiqua"/>
                        </a:defRPr>
                      </a:lvl6pPr>
                      <a:lvl7pPr marL="3094878" algn="l" defTabSz="1031626" rtl="0" eaLnBrk="1" latinLnBrk="0" hangingPunct="1">
                        <a:defRPr sz="2000" kern="1200">
                          <a:solidFill>
                            <a:schemeClr val="dk1"/>
                          </a:solidFill>
                          <a:latin typeface="Book Antiqua"/>
                        </a:defRPr>
                      </a:lvl7pPr>
                      <a:lvl8pPr marL="3610691" algn="l" defTabSz="1031626" rtl="0" eaLnBrk="1" latinLnBrk="0" hangingPunct="1">
                        <a:defRPr sz="2000" kern="1200">
                          <a:solidFill>
                            <a:schemeClr val="dk1"/>
                          </a:solidFill>
                          <a:latin typeface="Book Antiqua"/>
                        </a:defRPr>
                      </a:lvl8pPr>
                      <a:lvl9pPr marL="4126504" algn="l" defTabSz="1031626" rtl="0" eaLnBrk="1" latinLnBrk="0" hangingPunct="1">
                        <a:defRPr sz="2000" kern="1200">
                          <a:solidFill>
                            <a:schemeClr val="dk1"/>
                          </a:solidFill>
                          <a:latin typeface="Book Antiqua"/>
                        </a:defRPr>
                      </a:lvl9pPr>
                    </a:lstStyle>
                    <a:p>
                      <a:pPr marL="0" algn="l" defTabSz="914400" rtl="0" eaLnBrk="1" fontAlgn="base" latinLnBrk="0" hangingPunct="0">
                        <a:spcBef>
                          <a:spcPts val="300"/>
                        </a:spcBef>
                        <a:spcAft>
                          <a:spcPts val="600"/>
                        </a:spcAft>
                      </a:pPr>
                      <a:r>
                        <a:rPr lang="cs-CZ" sz="12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Arial" pitchFamily="34" charset="0"/>
                        </a:rPr>
                        <a:t>Ministerstvo vnitra</a:t>
                      </a:r>
                      <a:endParaRPr lang="en-US" sz="12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Arial" pitchFamily="34" charset="0"/>
                      </a:endParaRPr>
                    </a:p>
                  </a:txBody>
                  <a:tcPr marL="108000" marR="68580" marT="36000" marB="36000">
                    <a:lnL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Zástupný symbol pro zápatí 27"/>
          <p:cNvSpPr>
            <a:spLocks noGrp="1"/>
          </p:cNvSpPr>
          <p:nvPr>
            <p:ph type="ftr" sz="quarter" idx="11"/>
          </p:nvPr>
        </p:nvSpPr>
        <p:spPr>
          <a:xfrm>
            <a:off x="200472" y="116632"/>
            <a:ext cx="6840760" cy="365125"/>
          </a:xfrm>
        </p:spPr>
        <p:txBody>
          <a:bodyPr/>
          <a:lstStyle/>
          <a:p>
            <a:r>
              <a:rPr lang="cs-CZ" dirty="0" smtClean="0"/>
              <a:t>Podpora tvorby standardů pro výkon agend veřejné správy, </a:t>
            </a:r>
            <a:r>
              <a:rPr lang="cs-CZ" dirty="0" err="1" smtClean="0"/>
              <a:t>reg</a:t>
            </a:r>
            <a:r>
              <a:rPr lang="cs-CZ" dirty="0" smtClean="0"/>
              <a:t>. č. CZ.1.04/4.1.00/A3.00002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447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30213" y="533400"/>
            <a:ext cx="906145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2pPr>
            <a:lvl3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3pPr>
            <a:lvl4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4pPr>
            <a:lvl5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5pPr>
            <a:lvl6pPr marL="4572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6pPr>
            <a:lvl7pPr marL="9144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7pPr>
            <a:lvl8pPr marL="13716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8pPr>
            <a:lvl9pPr marL="18288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pPr marL="0" marR="0" lvl="0" indent="0" algn="l" defTabSz="7080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Přehled optimalizačních hypotéz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396875" y="1219200"/>
            <a:ext cx="6461125" cy="478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marL="231775" indent="-231775" algn="l" defTabSz="708025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523875" indent="-177800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•"/>
              <a:defRPr sz="1400">
                <a:solidFill>
                  <a:schemeClr val="tx1"/>
                </a:solidFill>
                <a:latin typeface="+mj-lt"/>
              </a:defRPr>
            </a:lvl2pPr>
            <a:lvl3pPr marL="815975" indent="-177800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400">
                <a:solidFill>
                  <a:schemeClr val="tx1"/>
                </a:solidFill>
                <a:latin typeface="+mj-lt"/>
              </a:defRPr>
            </a:lvl3pPr>
            <a:lvl4pPr marL="1108075" indent="-177800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j-lt"/>
              </a:defRPr>
            </a:lvl4pPr>
            <a:lvl5pPr marL="13541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j-lt"/>
              </a:defRPr>
            </a:lvl5pPr>
            <a:lvl6pPr marL="18113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6pPr>
            <a:lvl7pPr marL="22685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7pPr>
            <a:lvl8pPr marL="27257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8pPr>
            <a:lvl9pPr marL="3182938" indent="-131763" algn="l" defTabSz="708025" rtl="0" eaLnBrk="0" fontAlgn="base" hangingPunct="0">
              <a:spcBef>
                <a:spcPct val="30000"/>
              </a:spcBef>
              <a:spcAft>
                <a:spcPct val="0"/>
              </a:spcAft>
              <a:buSzPct val="100000"/>
              <a:buFont typeface="Book Antiqua" pitchFamily="18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231775" marR="0" lvl="0" indent="-231775" algn="l" defTabSz="708025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cs-CZ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H1:</a:t>
            </a:r>
            <a:r>
              <a:rPr kumimoji="0" lang="cs-CZ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Zpřesnění Metodiky ohlašování agend sníží počet následných oprav registrací agend čímž dojde ke snížení nákladů spojených s procesy registrace agend a působností OVM. </a:t>
            </a:r>
          </a:p>
          <a:p>
            <a:pPr marL="231775" marR="0" lvl="0" indent="-231775" algn="l" defTabSz="708025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cs-CZ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H2: </a:t>
            </a:r>
            <a:r>
              <a:rPr kumimoji="0" lang="cs-CZ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Procesní popis agendy jako podklad pro registraci agendy sníží počet následných oprav registrací agend čímž dojde ke snížení nákladů spojených s procesy registrace agend a působností OVM.</a:t>
            </a:r>
          </a:p>
          <a:p>
            <a:pPr marL="231775" marR="0" lvl="0" indent="-231775" algn="l" defTabSz="708025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cs-CZ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H3:</a:t>
            </a:r>
            <a:r>
              <a:rPr kumimoji="0" lang="cs-CZ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Poskytnutí standardizovaného řešení pro plnění povinnosti §57 a §55 z. č. 111/2009 Sb. ve vazbě na organizačně technické zajištění výkonu na OVM zvýší kvalitu dat, umožní jejich další využití a sníží náklady OVM spojené s údržbou dat.</a:t>
            </a:r>
          </a:p>
          <a:p>
            <a:pPr marL="231775" marR="0" lvl="0" indent="-231775" algn="l" defTabSz="708025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cs-CZ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H4: </a:t>
            </a:r>
            <a:r>
              <a:rPr kumimoji="0" lang="cs-CZ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Rozlišením změn, ke kterým došlo při změně agendy se zefektivní a tím sníží náklady na proces registrace působností v souvislosti se změnou agendy. </a:t>
            </a:r>
          </a:p>
          <a:p>
            <a:pPr marL="231775" marR="0" lvl="0" indent="-231775" algn="l" defTabSz="708025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cs-CZ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H5: </a:t>
            </a:r>
            <a:r>
              <a:rPr kumimoji="0" lang="cs-CZ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Poskytnutí vybraných údajů RPP na principu „open data“ zlepší informovanost veřejnosti a sníží náklady, které jsou spojeny s odpovídáním na požadavky specifických datových sestav (úřady i veřejnost).</a:t>
            </a:r>
          </a:p>
          <a:p>
            <a:pPr marL="231775" marR="0" lvl="0" indent="-231775" algn="l" defTabSz="708025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Wingdings" pitchFamily="2" charset="2"/>
              <a:buChar char="§"/>
              <a:tabLst/>
              <a:defRPr/>
            </a:pPr>
            <a:r>
              <a:rPr kumimoji="0" lang="cs-CZ" sz="1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H6</a:t>
            </a:r>
            <a:r>
              <a:rPr kumimoji="0" lang="cs-CZ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Změna postupu při registraci agendy, vyžádání stanoviska správců AISů a Základních registrů již při procesu registrace agendy </a:t>
            </a:r>
            <a:endParaRPr kumimoji="0" lang="cs-CZ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" name="Group 3"/>
          <p:cNvGrpSpPr/>
          <p:nvPr/>
        </p:nvGrpSpPr>
        <p:grpSpPr>
          <a:xfrm>
            <a:off x="6945311" y="5512414"/>
            <a:ext cx="2732089" cy="1116986"/>
            <a:chOff x="430211" y="5140344"/>
            <a:chExt cx="2770188" cy="1460956"/>
          </a:xfrm>
        </p:grpSpPr>
        <p:sp>
          <p:nvSpPr>
            <p:cNvPr id="7" name="Rectangle 4"/>
            <p:cNvSpPr/>
            <p:nvPr/>
          </p:nvSpPr>
          <p:spPr bwMode="auto">
            <a:xfrm>
              <a:off x="430212" y="5140344"/>
              <a:ext cx="2770187" cy="146095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endParaRPr kumimoji="0" lang="cs-CZ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6"/>
            <p:cNvSpPr/>
            <p:nvPr/>
          </p:nvSpPr>
          <p:spPr bwMode="auto">
            <a:xfrm>
              <a:off x="430211" y="5146115"/>
              <a:ext cx="2770187" cy="233132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Legenda</a:t>
              </a:r>
              <a:endParaRPr kumimoji="0" lang="cs-CZ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pic>
        <p:nvPicPr>
          <p:cNvPr id="9" name="Picture 2" descr="C:\Users\lukas.kurtulik\AppData\Local\Microsoft\Windows\Temporary Internet Files\Content.IE5\2YTXDFPZ\MC90043253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089" y="5846292"/>
            <a:ext cx="209761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lukas.kurtulik\AppData\Local\Microsoft\Windows\Temporary Internet Files\Content.IE5\X645L4OE\MC90043151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912" y="6087070"/>
            <a:ext cx="183600" cy="18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C:\Users\lukas.kurtulik\AppData\Local\Microsoft\Windows\Temporary Internet Files\Content.IE5\X645L4OE\MC900432546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912" y="6362040"/>
            <a:ext cx="182230" cy="18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0"/>
          <p:cNvSpPr/>
          <p:nvPr/>
        </p:nvSpPr>
        <p:spPr>
          <a:xfrm>
            <a:off x="7200900" y="5706070"/>
            <a:ext cx="24765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Doporučeno k rozpracování</a:t>
            </a:r>
          </a:p>
          <a:p>
            <a:pPr marL="171450" indent="-1714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Doporučeno k dalšímu ověření</a:t>
            </a:r>
          </a:p>
          <a:p>
            <a:pPr marL="171450" indent="-17145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Nedoporučeno k rozpracování</a:t>
            </a:r>
          </a:p>
        </p:txBody>
      </p:sp>
      <p:pic>
        <p:nvPicPr>
          <p:cNvPr id="13" name="Picture 11" descr="C:\Users\lukas.kurtulik\AppData\Local\Microsoft\Windows\Temporary Internet Files\Content.IE5\X645L4OE\MC900432546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45" y="1242279"/>
            <a:ext cx="182230" cy="18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lukas.kurtulik\AppData\Local\Microsoft\Windows\Temporary Internet Files\Content.IE5\2YTXDFPZ\MC90043253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32" y="2043688"/>
            <a:ext cx="209761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lukas.kurtulik\AppData\Local\Microsoft\Windows\Temporary Internet Files\Content.IE5\2YTXDFPZ\MC90043253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45" y="4664328"/>
            <a:ext cx="209761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lukas.kurtulik\AppData\Local\Microsoft\Windows\Temporary Internet Files\Content.IE5\2YTXDFPZ\MC90043253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19" y="2876330"/>
            <a:ext cx="209761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lukas.kurtulik\AppData\Local\Microsoft\Windows\Temporary Internet Files\Content.IE5\X645L4OE\MC90043151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80" y="3853736"/>
            <a:ext cx="183600" cy="18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lukas.kurtulik\AppData\Local\Microsoft\Windows\Temporary Internet Files\Content.IE5\2YTXDFPZ\MC90043253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34" y="5485265"/>
            <a:ext cx="209761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Zástupný symbol pro zápatí 27"/>
          <p:cNvSpPr>
            <a:spLocks noGrp="1"/>
          </p:cNvSpPr>
          <p:nvPr>
            <p:ph type="ftr" sz="quarter" idx="11"/>
          </p:nvPr>
        </p:nvSpPr>
        <p:spPr>
          <a:xfrm>
            <a:off x="200472" y="116632"/>
            <a:ext cx="6840760" cy="365125"/>
          </a:xfrm>
        </p:spPr>
        <p:txBody>
          <a:bodyPr/>
          <a:lstStyle/>
          <a:p>
            <a:r>
              <a:rPr lang="cs-CZ" dirty="0" smtClean="0"/>
              <a:t>Podpora tvorby standardů pro výkon agend veřejné správy, </a:t>
            </a:r>
            <a:r>
              <a:rPr lang="cs-CZ" dirty="0" err="1" smtClean="0"/>
              <a:t>reg</a:t>
            </a:r>
            <a:r>
              <a:rPr lang="cs-CZ" dirty="0" smtClean="0"/>
              <a:t>. č. CZ.1.04/4.1.00/A3.00002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1261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 bwMode="auto">
          <a:xfrm>
            <a:off x="3575844" y="5140344"/>
            <a:ext cx="5915819" cy="146095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 bwMode="auto">
          <a:xfrm>
            <a:off x="430213" y="533400"/>
            <a:ext cx="906145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2pPr>
            <a:lvl3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3pPr>
            <a:lvl4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4pPr>
            <a:lvl5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5pPr>
            <a:lvl6pPr marL="4572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6pPr>
            <a:lvl7pPr marL="9144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7pPr>
            <a:lvl8pPr marL="13716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8pPr>
            <a:lvl9pPr marL="18288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pPr marL="0" marR="0" lvl="0" indent="0" algn="l" defTabSz="7080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H1: Zpřesnění Metodiky ohlašování agend sníží počet následných oprav registrací agend čímž dojde ke snížení nákladů spojených s procesy registrace agend a působností OVM.</a:t>
            </a: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430213" y="1371600"/>
            <a:ext cx="2770187" cy="3657599"/>
            <a:chOff x="430213" y="1371600"/>
            <a:chExt cx="3989387" cy="3733799"/>
          </a:xfrm>
        </p:grpSpPr>
        <p:sp>
          <p:nvSpPr>
            <p:cNvPr id="7" name="Rectangle 1"/>
            <p:cNvSpPr/>
            <p:nvPr/>
          </p:nvSpPr>
          <p:spPr bwMode="auto">
            <a:xfrm>
              <a:off x="430213" y="1749421"/>
              <a:ext cx="3989387" cy="335597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Rectangle 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Současná situace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9" name="Isosceles Triangle 11"/>
          <p:cNvSpPr/>
          <p:nvPr/>
        </p:nvSpPr>
        <p:spPr bwMode="auto">
          <a:xfrm rot="5400000">
            <a:off x="1947078" y="3152270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3575844" y="1371600"/>
            <a:ext cx="2770187" cy="3657600"/>
            <a:chOff x="430213" y="1371600"/>
            <a:chExt cx="3989387" cy="3733800"/>
          </a:xfrm>
        </p:grpSpPr>
        <p:sp>
          <p:nvSpPr>
            <p:cNvPr id="11" name="Rectangle 17"/>
            <p:cNvSpPr/>
            <p:nvPr/>
          </p:nvSpPr>
          <p:spPr bwMode="auto">
            <a:xfrm>
              <a:off x="430213" y="1749421"/>
              <a:ext cx="3989387" cy="335597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" name="Rectangle 18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Popis hypotézy optimalizace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3" name="Group 20"/>
          <p:cNvGrpSpPr/>
          <p:nvPr/>
        </p:nvGrpSpPr>
        <p:grpSpPr>
          <a:xfrm>
            <a:off x="6721476" y="1368133"/>
            <a:ext cx="2770187" cy="3661067"/>
            <a:chOff x="430213" y="1371600"/>
            <a:chExt cx="3989387" cy="3733800"/>
          </a:xfrm>
        </p:grpSpPr>
        <p:sp>
          <p:nvSpPr>
            <p:cNvPr id="14" name="Rectangle 21"/>
            <p:cNvSpPr/>
            <p:nvPr/>
          </p:nvSpPr>
          <p:spPr bwMode="auto">
            <a:xfrm>
              <a:off x="430213" y="1752599"/>
              <a:ext cx="3989387" cy="335280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" name="Rectangle 2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Očekávané výsledky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16" name="TextBox 45"/>
          <p:cNvSpPr txBox="1"/>
          <p:nvPr/>
        </p:nvSpPr>
        <p:spPr>
          <a:xfrm>
            <a:off x="6721476" y="1743612"/>
            <a:ext cx="27632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Kvalita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Zlepšení použitelnosti dat pro všechny strany (Ohlašovatel agend, Správce RPP, OVM s působností v agendě)</a:t>
            </a:r>
          </a:p>
          <a:p>
            <a:pPr marL="355600" lvl="1" indent="-17303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Nově zapisovaná data</a:t>
            </a:r>
          </a:p>
          <a:p>
            <a:pPr marL="355600" lvl="1" indent="-17303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Revize stávajících dat</a:t>
            </a:r>
          </a:p>
          <a:p>
            <a:pPr marL="171450" lvl="1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Snížení chybovosti (počtu změn) při registraci agend.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Náklady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Snížení nákladů, zejména na straně OVM oznamujících působnost, ale také na straně Ohlašovatelů a Správce RPP.</a:t>
            </a:r>
          </a:p>
        </p:txBody>
      </p:sp>
      <p:sp>
        <p:nvSpPr>
          <p:cNvPr id="17" name="Isosceles Triangle 70"/>
          <p:cNvSpPr/>
          <p:nvPr/>
        </p:nvSpPr>
        <p:spPr bwMode="auto">
          <a:xfrm rot="5400000">
            <a:off x="5090331" y="3114675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8" name="Group 3"/>
          <p:cNvGrpSpPr/>
          <p:nvPr/>
        </p:nvGrpSpPr>
        <p:grpSpPr>
          <a:xfrm>
            <a:off x="430211" y="5140344"/>
            <a:ext cx="3090226" cy="1460956"/>
            <a:chOff x="430211" y="5140344"/>
            <a:chExt cx="2770188" cy="1460956"/>
          </a:xfrm>
        </p:grpSpPr>
        <p:sp>
          <p:nvSpPr>
            <p:cNvPr id="19" name="Rectangle 47"/>
            <p:cNvSpPr/>
            <p:nvPr/>
          </p:nvSpPr>
          <p:spPr bwMode="auto">
            <a:xfrm>
              <a:off x="430212" y="5140344"/>
              <a:ext cx="2770187" cy="146095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0" name="Rectangle 49"/>
            <p:cNvSpPr/>
            <p:nvPr/>
          </p:nvSpPr>
          <p:spPr bwMode="auto">
            <a:xfrm>
              <a:off x="430211" y="5146115"/>
              <a:ext cx="2770187" cy="187327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Procesy s </a:t>
              </a:r>
              <a:r>
                <a:rPr kumimoji="0" lang="cs-CZ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optimalizačním 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potenciálem</a:t>
              </a:r>
            </a:p>
          </p:txBody>
        </p:sp>
      </p:grpSp>
      <p:sp>
        <p:nvSpPr>
          <p:cNvPr id="21" name="TextBox 34"/>
          <p:cNvSpPr txBox="1"/>
          <p:nvPr/>
        </p:nvSpPr>
        <p:spPr>
          <a:xfrm>
            <a:off x="430211" y="5356480"/>
            <a:ext cx="31130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Registrace agendy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Změna agendy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Registrace působnosti OVM</a:t>
            </a:r>
          </a:p>
        </p:txBody>
      </p:sp>
      <p:sp>
        <p:nvSpPr>
          <p:cNvPr id="22" name="Rectangle 56"/>
          <p:cNvSpPr/>
          <p:nvPr/>
        </p:nvSpPr>
        <p:spPr bwMode="auto">
          <a:xfrm>
            <a:off x="3575845" y="5146115"/>
            <a:ext cx="5908890" cy="186612"/>
          </a:xfrm>
          <a:prstGeom prst="rect">
            <a:avLst/>
          </a:prstGeom>
          <a:solidFill>
            <a:srgbClr val="E0E0E0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Dopad</a:t>
            </a:r>
            <a:r>
              <a:rPr kumimoji="0" lang="cs-CZ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y</a:t>
            </a:r>
            <a:endParaRPr kumimoji="0" lang="cs-CZ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23" name="Group 29"/>
          <p:cNvGrpSpPr/>
          <p:nvPr/>
        </p:nvGrpSpPr>
        <p:grpSpPr>
          <a:xfrm>
            <a:off x="6218818" y="5404946"/>
            <a:ext cx="3223633" cy="1155314"/>
            <a:chOff x="1744173" y="1952624"/>
            <a:chExt cx="7747491" cy="2209800"/>
          </a:xfrm>
        </p:grpSpPr>
        <p:sp>
          <p:nvSpPr>
            <p:cNvPr id="24" name="4/2/2013 5:11:52 PM12"/>
            <p:cNvSpPr/>
            <p:nvPr/>
          </p:nvSpPr>
          <p:spPr bwMode="auto">
            <a:xfrm>
              <a:off x="8599130" y="3425823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4/2/2013 5:11:52 PM11"/>
            <p:cNvSpPr/>
            <p:nvPr/>
          </p:nvSpPr>
          <p:spPr bwMode="auto">
            <a:xfrm>
              <a:off x="5477959" y="3425823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4/2/2013 5:11:52 PM10"/>
            <p:cNvSpPr/>
            <p:nvPr/>
          </p:nvSpPr>
          <p:spPr bwMode="auto">
            <a:xfrm>
              <a:off x="4562285" y="3425823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4/2/2013 5:11:52 PM9"/>
            <p:cNvSpPr/>
            <p:nvPr/>
          </p:nvSpPr>
          <p:spPr bwMode="auto">
            <a:xfrm>
              <a:off x="1744173" y="3425823"/>
              <a:ext cx="2818108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4/2/2013 5:11:52 PM8"/>
            <p:cNvSpPr/>
            <p:nvPr/>
          </p:nvSpPr>
          <p:spPr bwMode="auto">
            <a:xfrm>
              <a:off x="8599130" y="2689225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4/2/2013 5:11:52 PM7"/>
            <p:cNvSpPr/>
            <p:nvPr/>
          </p:nvSpPr>
          <p:spPr bwMode="auto">
            <a:xfrm>
              <a:off x="5477959" y="2689225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4/2/2013 5:11:52 PM6"/>
            <p:cNvSpPr/>
            <p:nvPr/>
          </p:nvSpPr>
          <p:spPr bwMode="auto">
            <a:xfrm>
              <a:off x="4562285" y="2689225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4/2/2013 5:11:52 PM5"/>
            <p:cNvSpPr/>
            <p:nvPr/>
          </p:nvSpPr>
          <p:spPr bwMode="auto">
            <a:xfrm>
              <a:off x="1744173" y="2689225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4/2/2013 5:11:52 PM4"/>
            <p:cNvSpPr/>
            <p:nvPr/>
          </p:nvSpPr>
          <p:spPr bwMode="auto">
            <a:xfrm>
              <a:off x="8599130" y="1952624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" name="4/2/2013 5:11:52 PM3"/>
            <p:cNvSpPr/>
            <p:nvPr/>
          </p:nvSpPr>
          <p:spPr bwMode="auto">
            <a:xfrm>
              <a:off x="5477959" y="1952624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4/2/2013 5:11:52 PM2"/>
            <p:cNvSpPr/>
            <p:nvPr/>
          </p:nvSpPr>
          <p:spPr bwMode="auto">
            <a:xfrm>
              <a:off x="4562285" y="1952624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4/2/2013 5:11:52 PM1"/>
            <p:cNvSpPr/>
            <p:nvPr/>
          </p:nvSpPr>
          <p:spPr bwMode="auto">
            <a:xfrm>
              <a:off x="1744173" y="1952624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6" name="Rectangle 31"/>
          <p:cNvSpPr/>
          <p:nvPr/>
        </p:nvSpPr>
        <p:spPr>
          <a:xfrm>
            <a:off x="6218819" y="5395358"/>
            <a:ext cx="1172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Opodstatněnost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procesu 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Rectangle 79"/>
          <p:cNvSpPr/>
          <p:nvPr/>
        </p:nvSpPr>
        <p:spPr>
          <a:xfrm>
            <a:off x="6218819" y="5849780"/>
            <a:ext cx="973952" cy="2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Nákladovost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Rectangle 80"/>
          <p:cNvSpPr/>
          <p:nvPr/>
        </p:nvSpPr>
        <p:spPr>
          <a:xfrm>
            <a:off x="6218819" y="6160150"/>
            <a:ext cx="1172579" cy="400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Využití potenciálu lidských zdrojů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Rectangle 81"/>
          <p:cNvSpPr/>
          <p:nvPr/>
        </p:nvSpPr>
        <p:spPr>
          <a:xfrm>
            <a:off x="7924800" y="5356480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Využití nástrojů a postupů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Rectangle 82"/>
          <p:cNvSpPr/>
          <p:nvPr/>
        </p:nvSpPr>
        <p:spPr>
          <a:xfrm>
            <a:off x="7924800" y="5849779"/>
            <a:ext cx="11247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Neefektivita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Rectangle 83"/>
          <p:cNvSpPr/>
          <p:nvPr/>
        </p:nvSpPr>
        <p:spPr>
          <a:xfrm>
            <a:off x="7924800" y="6182658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Protikorupční prostředí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2" name="Group 90"/>
          <p:cNvGrpSpPr/>
          <p:nvPr/>
        </p:nvGrpSpPr>
        <p:grpSpPr>
          <a:xfrm>
            <a:off x="7581898" y="5521354"/>
            <a:ext cx="76200" cy="111041"/>
            <a:chOff x="7315200" y="5527507"/>
            <a:chExt cx="76200" cy="111041"/>
          </a:xfrm>
        </p:grpSpPr>
        <p:cxnSp>
          <p:nvCxnSpPr>
            <p:cNvPr id="43" name="Straight Connector 33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38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5" name="Group 106"/>
          <p:cNvGrpSpPr/>
          <p:nvPr/>
        </p:nvGrpSpPr>
        <p:grpSpPr>
          <a:xfrm>
            <a:off x="9218604" y="5521354"/>
            <a:ext cx="92914" cy="111041"/>
            <a:chOff x="7315200" y="5932435"/>
            <a:chExt cx="92914" cy="111041"/>
          </a:xfrm>
        </p:grpSpPr>
        <p:cxnSp>
          <p:nvCxnSpPr>
            <p:cNvPr id="46" name="Straight Connector 108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Straight Connector 109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48" name="Straight Connector 125"/>
          <p:cNvCxnSpPr/>
          <p:nvPr/>
        </p:nvCxnSpPr>
        <p:spPr bwMode="auto">
          <a:xfrm>
            <a:off x="9052560" y="5395358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127"/>
          <p:cNvCxnSpPr/>
          <p:nvPr/>
        </p:nvCxnSpPr>
        <p:spPr bwMode="auto">
          <a:xfrm>
            <a:off x="6147932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128"/>
          <p:cNvCxnSpPr/>
          <p:nvPr/>
        </p:nvCxnSpPr>
        <p:spPr bwMode="auto">
          <a:xfrm>
            <a:off x="6096000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130"/>
          <p:cNvCxnSpPr/>
          <p:nvPr/>
        </p:nvCxnSpPr>
        <p:spPr bwMode="auto">
          <a:xfrm>
            <a:off x="7391399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131"/>
          <p:cNvCxnSpPr/>
          <p:nvPr/>
        </p:nvCxnSpPr>
        <p:spPr bwMode="auto">
          <a:xfrm>
            <a:off x="7863840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53" name="TextBox 77"/>
          <p:cNvSpPr txBox="1"/>
          <p:nvPr/>
        </p:nvSpPr>
        <p:spPr>
          <a:xfrm>
            <a:off x="433677" y="1741710"/>
            <a:ext cx="276325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Dochází k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častým změnám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již registrovaných agend. Většina těchto změn není dána věcnou změnou , ale nepřesně provedenou registrací a následnou opravou.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Zákon č. 111/2009 Sb. i Metodika ohlašovaní agend umožňuje 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v některých bodech ohlášení agendy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různé výklady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, např.: </a:t>
            </a:r>
          </a:p>
          <a:p>
            <a:pPr marL="355600" indent="-17303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Jaké právní předpisy uvádět (kompetenční, zvláštní, procesní, zřizovací)?</a:t>
            </a:r>
          </a:p>
          <a:p>
            <a:pPr marL="355600" indent="-17303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Jak uvádět přístup k údajům (</a:t>
            </a:r>
            <a:r>
              <a:rPr lang="cs-CZ" sz="1200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egon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služba vs. vnitřní služba)?</a:t>
            </a:r>
          </a:p>
          <a:p>
            <a:pPr marL="355600" indent="-17303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Které úřady uvádět, např. uvádět kraje, když je jejich působnost dána nadřízeností?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4" name="Group 88"/>
          <p:cNvGrpSpPr/>
          <p:nvPr/>
        </p:nvGrpSpPr>
        <p:grpSpPr>
          <a:xfrm>
            <a:off x="7573541" y="5920929"/>
            <a:ext cx="92914" cy="111041"/>
            <a:chOff x="7315200" y="5932435"/>
            <a:chExt cx="92914" cy="111041"/>
          </a:xfrm>
        </p:grpSpPr>
        <p:cxnSp>
          <p:nvCxnSpPr>
            <p:cNvPr id="55" name="Straight Connector 89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Straight Connector 91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7" name="Group 92"/>
          <p:cNvGrpSpPr/>
          <p:nvPr/>
        </p:nvGrpSpPr>
        <p:grpSpPr>
          <a:xfrm>
            <a:off x="9218604" y="5920929"/>
            <a:ext cx="92914" cy="111041"/>
            <a:chOff x="7315200" y="5932435"/>
            <a:chExt cx="92914" cy="111041"/>
          </a:xfrm>
        </p:grpSpPr>
        <p:cxnSp>
          <p:nvCxnSpPr>
            <p:cNvPr id="58" name="Straight Connector 93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9" name="Straight Connector 94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sp>
        <p:nvSpPr>
          <p:cNvPr id="60" name="TextBox 95"/>
          <p:cNvSpPr txBox="1"/>
          <p:nvPr/>
        </p:nvSpPr>
        <p:spPr>
          <a:xfrm>
            <a:off x="3582773" y="1754349"/>
            <a:ext cx="27632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Zpřesnění nejednoznačných bodů ohlášení agendy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, mimo jiné na základě zkušeností z projektu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procesní modelování agend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b="1" dirty="0">
                <a:solidFill>
                  <a:srgbClr val="000000"/>
                </a:solidFill>
                <a:latin typeface="Arial"/>
              </a:rPr>
              <a:t>Sjednocení pojmosloví s Metodikou PMA</a:t>
            </a:r>
            <a:r>
              <a:rPr lang="cs-CZ" sz="1200" dirty="0">
                <a:solidFill>
                  <a:srgbClr val="000000"/>
                </a:solidFill>
                <a:latin typeface="Arial"/>
              </a:rPr>
              <a:t>, např. rozlišení druhů agend a druhů právních předpisů.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b="1" dirty="0">
                <a:solidFill>
                  <a:srgbClr val="000000"/>
                </a:solidFill>
                <a:latin typeface="Arial"/>
              </a:rPr>
              <a:t>Vymezení</a:t>
            </a:r>
            <a:r>
              <a:rPr lang="cs-CZ" sz="1200" dirty="0">
                <a:solidFill>
                  <a:srgbClr val="000000"/>
                </a:solidFill>
                <a:latin typeface="Arial"/>
              </a:rPr>
              <a:t> </a:t>
            </a:r>
            <a:r>
              <a:rPr lang="cs-CZ" sz="1200" b="1" dirty="0">
                <a:solidFill>
                  <a:srgbClr val="000000"/>
                </a:solidFill>
                <a:latin typeface="Arial"/>
              </a:rPr>
              <a:t>rozdílů a účelů registrací různých druhů agend</a:t>
            </a:r>
            <a:r>
              <a:rPr lang="cs-CZ" sz="1200" dirty="0">
                <a:solidFill>
                  <a:srgbClr val="000000"/>
                </a:solidFill>
                <a:latin typeface="Arial"/>
              </a:rPr>
              <a:t>, např. procesní vs. zvláštní.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1" name="Group 98"/>
          <p:cNvGrpSpPr/>
          <p:nvPr/>
        </p:nvGrpSpPr>
        <p:grpSpPr>
          <a:xfrm>
            <a:off x="9220200" y="6324600"/>
            <a:ext cx="92914" cy="111041"/>
            <a:chOff x="7315200" y="5932435"/>
            <a:chExt cx="92914" cy="111041"/>
          </a:xfrm>
        </p:grpSpPr>
        <p:cxnSp>
          <p:nvCxnSpPr>
            <p:cNvPr id="62" name="Straight Connector 99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100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4" name="Group 101"/>
          <p:cNvGrpSpPr/>
          <p:nvPr/>
        </p:nvGrpSpPr>
        <p:grpSpPr>
          <a:xfrm>
            <a:off x="7603286" y="6289759"/>
            <a:ext cx="92914" cy="111041"/>
            <a:chOff x="7315200" y="5932435"/>
            <a:chExt cx="92914" cy="111041"/>
          </a:xfrm>
        </p:grpSpPr>
        <p:cxnSp>
          <p:nvCxnSpPr>
            <p:cNvPr id="65" name="Straight Connector 102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6" name="Straight Connector 103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pic>
        <p:nvPicPr>
          <p:cNvPr id="67" name="Picture 78" descr="C:\Users\lukas.kurtulik\AppData\Local\Microsoft\Windows\Temporary Internet Files\Content.IE5\X645L4OE\MC900432546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79770"/>
            <a:ext cx="182230" cy="182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Zástupný symbol pro zápatí 27"/>
          <p:cNvSpPr>
            <a:spLocks noGrp="1"/>
          </p:cNvSpPr>
          <p:nvPr>
            <p:ph type="ftr" sz="quarter" idx="11"/>
          </p:nvPr>
        </p:nvSpPr>
        <p:spPr>
          <a:xfrm>
            <a:off x="200472" y="116632"/>
            <a:ext cx="6840760" cy="365125"/>
          </a:xfrm>
        </p:spPr>
        <p:txBody>
          <a:bodyPr/>
          <a:lstStyle/>
          <a:p>
            <a:r>
              <a:rPr lang="cs-CZ" dirty="0" smtClean="0"/>
              <a:t>Podpora tvorby standardů pro výkon agend veřejné správy, </a:t>
            </a:r>
            <a:r>
              <a:rPr lang="cs-CZ" dirty="0" err="1" smtClean="0"/>
              <a:t>reg</a:t>
            </a:r>
            <a:r>
              <a:rPr lang="cs-CZ" dirty="0" smtClean="0"/>
              <a:t>. č. CZ.1.04/4.1.00/A3.00002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 bwMode="auto">
          <a:xfrm>
            <a:off x="3575844" y="5140344"/>
            <a:ext cx="5915819" cy="146095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 bwMode="auto">
          <a:xfrm>
            <a:off x="430213" y="533400"/>
            <a:ext cx="906145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2pPr>
            <a:lvl3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3pPr>
            <a:lvl4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4pPr>
            <a:lvl5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5pPr>
            <a:lvl6pPr marL="4572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6pPr>
            <a:lvl7pPr marL="9144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7pPr>
            <a:lvl8pPr marL="13716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8pPr>
            <a:lvl9pPr marL="18288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pPr marL="0" marR="0" lvl="0" indent="0" algn="l" defTabSz="7080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H2: Procesní popis agendy jako podklad pro registraci agendy sníží počet následných oprav registrací agend čímž dojde ke snížení nákladů spojených s procesy registrace agend a působností OVM.</a:t>
            </a: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430213" y="1371600"/>
            <a:ext cx="2770187" cy="3657599"/>
            <a:chOff x="430213" y="1371600"/>
            <a:chExt cx="3989387" cy="3733799"/>
          </a:xfrm>
        </p:grpSpPr>
        <p:sp>
          <p:nvSpPr>
            <p:cNvPr id="7" name="Rectangle 1"/>
            <p:cNvSpPr/>
            <p:nvPr/>
          </p:nvSpPr>
          <p:spPr bwMode="auto">
            <a:xfrm>
              <a:off x="430213" y="1749421"/>
              <a:ext cx="3989387" cy="335597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Rectangle 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Současná situace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9" name="Isosceles Triangle 11"/>
          <p:cNvSpPr/>
          <p:nvPr/>
        </p:nvSpPr>
        <p:spPr bwMode="auto">
          <a:xfrm rot="5400000">
            <a:off x="1947078" y="3152270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3575844" y="1371600"/>
            <a:ext cx="2770187" cy="3657600"/>
            <a:chOff x="430213" y="1371600"/>
            <a:chExt cx="3989387" cy="3733800"/>
          </a:xfrm>
        </p:grpSpPr>
        <p:sp>
          <p:nvSpPr>
            <p:cNvPr id="11" name="Rectangle 17"/>
            <p:cNvSpPr/>
            <p:nvPr/>
          </p:nvSpPr>
          <p:spPr bwMode="auto">
            <a:xfrm>
              <a:off x="430213" y="1749421"/>
              <a:ext cx="3989387" cy="335597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" name="Rectangle 18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Popis hypotézy optimalizace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3" name="Group 20"/>
          <p:cNvGrpSpPr/>
          <p:nvPr/>
        </p:nvGrpSpPr>
        <p:grpSpPr>
          <a:xfrm>
            <a:off x="6721476" y="1368133"/>
            <a:ext cx="2770187" cy="3661067"/>
            <a:chOff x="430213" y="1371600"/>
            <a:chExt cx="3989387" cy="3733800"/>
          </a:xfrm>
        </p:grpSpPr>
        <p:sp>
          <p:nvSpPr>
            <p:cNvPr id="14" name="Rectangle 21"/>
            <p:cNvSpPr/>
            <p:nvPr/>
          </p:nvSpPr>
          <p:spPr bwMode="auto">
            <a:xfrm>
              <a:off x="430213" y="1752599"/>
              <a:ext cx="3989387" cy="335280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" name="Rectangle 2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Očekávané výsledky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16" name="TextBox 45"/>
          <p:cNvSpPr txBox="1"/>
          <p:nvPr/>
        </p:nvSpPr>
        <p:spPr>
          <a:xfrm>
            <a:off x="6721476" y="1743612"/>
            <a:ext cx="27632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Kvalita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Zlepšení použitelnosti dat pro všechny strany (Ohlašovatel agend, Správce RPP, OVM s působností v agendě)</a:t>
            </a:r>
          </a:p>
          <a:p>
            <a:pPr marL="355600" lvl="1" indent="-17303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Nově zapisovaná data</a:t>
            </a:r>
          </a:p>
          <a:p>
            <a:pPr marL="355600" lvl="1" indent="-17303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Revize stávajících dat</a:t>
            </a:r>
          </a:p>
          <a:p>
            <a:pPr marL="171450" lvl="1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Snížení chybovosti (počtu změn) při registraci agend.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sz="1200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Náklady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Snížení nákladů, zejména na straně OVM oznamujících působnost, ale také na straně Ohlašovatelů a Správců RPP.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17" name="TextBox 59"/>
          <p:cNvSpPr txBox="1"/>
          <p:nvPr/>
        </p:nvSpPr>
        <p:spPr>
          <a:xfrm>
            <a:off x="3664888" y="5328578"/>
            <a:ext cx="243111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100" b="1" dirty="0">
                <a:solidFill>
                  <a:srgbClr val="000000"/>
                </a:solidFill>
                <a:latin typeface="Arial"/>
              </a:rPr>
              <a:t>Změna právních předpisů: </a:t>
            </a:r>
            <a:r>
              <a:rPr lang="cs-CZ" sz="1100" dirty="0">
                <a:solidFill>
                  <a:srgbClr val="000000"/>
                </a:solidFill>
                <a:latin typeface="Arial"/>
              </a:rPr>
              <a:t>Vyžaduje změnu právních předpisů č. 111/2009 Sb. § 54 odst. (1)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sz="1100" dirty="0">
              <a:solidFill>
                <a:srgbClr val="000000"/>
              </a:solidFill>
              <a:latin typeface="Arial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sz="1100" dirty="0">
              <a:solidFill>
                <a:srgbClr val="000000"/>
              </a:solidFill>
              <a:latin typeface="Arial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100" b="1" dirty="0">
                <a:solidFill>
                  <a:srgbClr val="000000"/>
                </a:solidFill>
                <a:latin typeface="Arial"/>
              </a:rPr>
              <a:t>Úroveň dopadu:</a:t>
            </a:r>
            <a:endParaRPr lang="cs-CZ" sz="1100" dirty="0">
              <a:solidFill>
                <a:srgbClr val="000000"/>
              </a:solidFill>
              <a:latin typeface="Arial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100" dirty="0">
                <a:solidFill>
                  <a:srgbClr val="000000"/>
                </a:solidFill>
                <a:latin typeface="Arial"/>
              </a:rPr>
              <a:t>Centrální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Isosceles Triangle 70"/>
          <p:cNvSpPr/>
          <p:nvPr/>
        </p:nvSpPr>
        <p:spPr bwMode="auto">
          <a:xfrm rot="5400000">
            <a:off x="5090331" y="3114675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9" name="Group 3"/>
          <p:cNvGrpSpPr/>
          <p:nvPr/>
        </p:nvGrpSpPr>
        <p:grpSpPr>
          <a:xfrm>
            <a:off x="430211" y="5140344"/>
            <a:ext cx="3090226" cy="1460956"/>
            <a:chOff x="430211" y="5140344"/>
            <a:chExt cx="2770188" cy="1460956"/>
          </a:xfrm>
        </p:grpSpPr>
        <p:sp>
          <p:nvSpPr>
            <p:cNvPr id="20" name="Rectangle 47"/>
            <p:cNvSpPr/>
            <p:nvPr/>
          </p:nvSpPr>
          <p:spPr bwMode="auto">
            <a:xfrm>
              <a:off x="430212" y="5140344"/>
              <a:ext cx="2770187" cy="146095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1" name="Rectangle 49"/>
            <p:cNvSpPr/>
            <p:nvPr/>
          </p:nvSpPr>
          <p:spPr bwMode="auto">
            <a:xfrm>
              <a:off x="430211" y="5146115"/>
              <a:ext cx="2770187" cy="187327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Procesy s </a:t>
              </a:r>
              <a:r>
                <a:rPr kumimoji="0" lang="cs-CZ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optimalizačním 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potenciálem</a:t>
              </a:r>
            </a:p>
          </p:txBody>
        </p:sp>
      </p:grpSp>
      <p:sp>
        <p:nvSpPr>
          <p:cNvPr id="22" name="TextBox 34"/>
          <p:cNvSpPr txBox="1"/>
          <p:nvPr/>
        </p:nvSpPr>
        <p:spPr>
          <a:xfrm>
            <a:off x="430211" y="5356480"/>
            <a:ext cx="31130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it-IT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Registrace agendy</a:t>
            </a:r>
            <a:endParaRPr lang="cs-CZ" sz="11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Změna agendy</a:t>
            </a:r>
            <a:endParaRPr lang="it-IT" sz="11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it-IT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Registrace působnosti OVM</a:t>
            </a:r>
            <a:endParaRPr lang="cs-CZ" sz="1100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23" name="Rectangle 56"/>
          <p:cNvSpPr/>
          <p:nvPr/>
        </p:nvSpPr>
        <p:spPr bwMode="auto">
          <a:xfrm>
            <a:off x="3575845" y="5146115"/>
            <a:ext cx="5908890" cy="186612"/>
          </a:xfrm>
          <a:prstGeom prst="rect">
            <a:avLst/>
          </a:prstGeom>
          <a:solidFill>
            <a:srgbClr val="E0E0E0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Dopad</a:t>
            </a:r>
            <a:r>
              <a:rPr kumimoji="0" lang="cs-CZ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y</a:t>
            </a:r>
            <a:endParaRPr kumimoji="0" lang="cs-CZ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24" name="Group 29"/>
          <p:cNvGrpSpPr/>
          <p:nvPr/>
        </p:nvGrpSpPr>
        <p:grpSpPr>
          <a:xfrm>
            <a:off x="6218818" y="5404946"/>
            <a:ext cx="3223633" cy="1155314"/>
            <a:chOff x="1744173" y="1952624"/>
            <a:chExt cx="7747491" cy="2209800"/>
          </a:xfrm>
        </p:grpSpPr>
        <p:sp>
          <p:nvSpPr>
            <p:cNvPr id="25" name="4/2/2013 5:11:52 PM12"/>
            <p:cNvSpPr/>
            <p:nvPr/>
          </p:nvSpPr>
          <p:spPr bwMode="auto">
            <a:xfrm>
              <a:off x="8599130" y="3425823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4/2/2013 5:11:52 PM11"/>
            <p:cNvSpPr/>
            <p:nvPr/>
          </p:nvSpPr>
          <p:spPr bwMode="auto">
            <a:xfrm>
              <a:off x="5477959" y="3425823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4/2/2013 5:11:52 PM10"/>
            <p:cNvSpPr/>
            <p:nvPr/>
          </p:nvSpPr>
          <p:spPr bwMode="auto">
            <a:xfrm>
              <a:off x="4562285" y="3425823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4/2/2013 5:11:52 PM9"/>
            <p:cNvSpPr/>
            <p:nvPr/>
          </p:nvSpPr>
          <p:spPr bwMode="auto">
            <a:xfrm>
              <a:off x="1744173" y="3425823"/>
              <a:ext cx="2818108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4/2/2013 5:11:52 PM8"/>
            <p:cNvSpPr/>
            <p:nvPr/>
          </p:nvSpPr>
          <p:spPr bwMode="auto">
            <a:xfrm>
              <a:off x="8599130" y="2689225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4/2/2013 5:11:52 PM7"/>
            <p:cNvSpPr/>
            <p:nvPr/>
          </p:nvSpPr>
          <p:spPr bwMode="auto">
            <a:xfrm>
              <a:off x="5477959" y="2689225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4/2/2013 5:11:52 PM6"/>
            <p:cNvSpPr/>
            <p:nvPr/>
          </p:nvSpPr>
          <p:spPr bwMode="auto">
            <a:xfrm>
              <a:off x="4562285" y="2689225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4/2/2013 5:11:52 PM5"/>
            <p:cNvSpPr/>
            <p:nvPr/>
          </p:nvSpPr>
          <p:spPr bwMode="auto">
            <a:xfrm>
              <a:off x="1744173" y="2689225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" name="4/2/2013 5:11:52 PM4"/>
            <p:cNvSpPr/>
            <p:nvPr/>
          </p:nvSpPr>
          <p:spPr bwMode="auto">
            <a:xfrm>
              <a:off x="8599130" y="1952624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4/2/2013 5:11:52 PM3"/>
            <p:cNvSpPr/>
            <p:nvPr/>
          </p:nvSpPr>
          <p:spPr bwMode="auto">
            <a:xfrm>
              <a:off x="5477959" y="1952624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4/2/2013 5:11:52 PM2"/>
            <p:cNvSpPr/>
            <p:nvPr/>
          </p:nvSpPr>
          <p:spPr bwMode="auto">
            <a:xfrm>
              <a:off x="4562285" y="1952624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4/2/2013 5:11:52 PM1"/>
            <p:cNvSpPr/>
            <p:nvPr/>
          </p:nvSpPr>
          <p:spPr bwMode="auto">
            <a:xfrm>
              <a:off x="1744173" y="1952624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7" name="Rectangle 31"/>
          <p:cNvSpPr/>
          <p:nvPr/>
        </p:nvSpPr>
        <p:spPr>
          <a:xfrm>
            <a:off x="6218819" y="5395358"/>
            <a:ext cx="1172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Opodstatněnost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procesu 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Rectangle 79"/>
          <p:cNvSpPr/>
          <p:nvPr/>
        </p:nvSpPr>
        <p:spPr>
          <a:xfrm>
            <a:off x="6218819" y="5849780"/>
            <a:ext cx="973952" cy="2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Nákladovost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Rectangle 80"/>
          <p:cNvSpPr/>
          <p:nvPr/>
        </p:nvSpPr>
        <p:spPr>
          <a:xfrm>
            <a:off x="6218819" y="6160150"/>
            <a:ext cx="1172579" cy="400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 dirty="0">
                <a:solidFill>
                  <a:srgbClr val="000000"/>
                </a:solidFill>
                <a:latin typeface="Arial"/>
              </a:rPr>
              <a:t>Využití potenciálu lidských zdrojů</a:t>
            </a:r>
            <a:endParaRPr lang="en-US" sz="1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Rectangle 81"/>
          <p:cNvSpPr/>
          <p:nvPr/>
        </p:nvSpPr>
        <p:spPr>
          <a:xfrm>
            <a:off x="7924800" y="5356480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Využití nástrojů a postupů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Rectangle 82"/>
          <p:cNvSpPr/>
          <p:nvPr/>
        </p:nvSpPr>
        <p:spPr>
          <a:xfrm>
            <a:off x="7924800" y="5849779"/>
            <a:ext cx="11247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Neefektivita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Rectangle 83"/>
          <p:cNvSpPr/>
          <p:nvPr/>
        </p:nvSpPr>
        <p:spPr>
          <a:xfrm>
            <a:off x="7924800" y="6182658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Protikorupční prostředí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3" name="Group 90"/>
          <p:cNvGrpSpPr/>
          <p:nvPr/>
        </p:nvGrpSpPr>
        <p:grpSpPr>
          <a:xfrm>
            <a:off x="7581898" y="5521354"/>
            <a:ext cx="76200" cy="111041"/>
            <a:chOff x="7315200" y="5527507"/>
            <a:chExt cx="76200" cy="111041"/>
          </a:xfrm>
        </p:grpSpPr>
        <p:cxnSp>
          <p:nvCxnSpPr>
            <p:cNvPr id="44" name="Straight Connector 33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38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6" name="Group 106"/>
          <p:cNvGrpSpPr/>
          <p:nvPr/>
        </p:nvGrpSpPr>
        <p:grpSpPr>
          <a:xfrm>
            <a:off x="9218604" y="5521354"/>
            <a:ext cx="92914" cy="111041"/>
            <a:chOff x="7315200" y="5932435"/>
            <a:chExt cx="92914" cy="111041"/>
          </a:xfrm>
        </p:grpSpPr>
        <p:cxnSp>
          <p:nvCxnSpPr>
            <p:cNvPr id="47" name="Straight Connector 108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Connector 109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9" name="Group 121"/>
          <p:cNvGrpSpPr/>
          <p:nvPr/>
        </p:nvGrpSpPr>
        <p:grpSpPr>
          <a:xfrm>
            <a:off x="9226961" y="6306033"/>
            <a:ext cx="76200" cy="111041"/>
            <a:chOff x="7315200" y="5527507"/>
            <a:chExt cx="76200" cy="111041"/>
          </a:xfrm>
        </p:grpSpPr>
        <p:cxnSp>
          <p:nvCxnSpPr>
            <p:cNvPr id="50" name="Straight Connector 122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1" name="Straight Connector 123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52" name="Straight Connector 125"/>
          <p:cNvCxnSpPr/>
          <p:nvPr/>
        </p:nvCxnSpPr>
        <p:spPr bwMode="auto">
          <a:xfrm>
            <a:off x="9052560" y="5395358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127"/>
          <p:cNvCxnSpPr/>
          <p:nvPr/>
        </p:nvCxnSpPr>
        <p:spPr bwMode="auto">
          <a:xfrm>
            <a:off x="6147932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128"/>
          <p:cNvCxnSpPr/>
          <p:nvPr/>
        </p:nvCxnSpPr>
        <p:spPr bwMode="auto">
          <a:xfrm>
            <a:off x="6096000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5" name="Straight Connector 130"/>
          <p:cNvCxnSpPr/>
          <p:nvPr/>
        </p:nvCxnSpPr>
        <p:spPr bwMode="auto">
          <a:xfrm>
            <a:off x="7391399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131"/>
          <p:cNvCxnSpPr/>
          <p:nvPr/>
        </p:nvCxnSpPr>
        <p:spPr bwMode="auto">
          <a:xfrm>
            <a:off x="7863840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57" name="TextBox 77"/>
          <p:cNvSpPr txBox="1"/>
          <p:nvPr/>
        </p:nvSpPr>
        <p:spPr>
          <a:xfrm>
            <a:off x="433677" y="1741710"/>
            <a:ext cx="276325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Pojem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agenda a její činnost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je definován zákonem č.111/2009 Sb., nicméně tato definice umožňuje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různé pojetí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zejména s pohledu míry detailu popisu.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</a:rPr>
              <a:t>Ohlášení agendy mnohdy </a:t>
            </a:r>
            <a:r>
              <a:rPr lang="cs-CZ" sz="1200" b="1" dirty="0">
                <a:solidFill>
                  <a:srgbClr val="000000"/>
                </a:solidFill>
                <a:latin typeface="Arial"/>
              </a:rPr>
              <a:t>nepředchází procesní dekompozice</a:t>
            </a:r>
            <a:r>
              <a:rPr lang="cs-CZ" sz="1200" dirty="0">
                <a:solidFill>
                  <a:srgbClr val="000000"/>
                </a:solidFill>
                <a:latin typeface="Arial"/>
              </a:rPr>
              <a:t>, ale spíše paragrafový rozpad zákona.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</a:rPr>
              <a:t>Výsledkem jsou </a:t>
            </a:r>
            <a:r>
              <a:rPr lang="cs-CZ" sz="1200" b="1" dirty="0">
                <a:solidFill>
                  <a:srgbClr val="000000"/>
                </a:solidFill>
                <a:latin typeface="Arial"/>
              </a:rPr>
              <a:t>časté opravy registrací agend</a:t>
            </a:r>
            <a:r>
              <a:rPr lang="cs-CZ" sz="1200" dirty="0">
                <a:solidFill>
                  <a:srgbClr val="000000"/>
                </a:solidFill>
                <a:latin typeface="Arial"/>
              </a:rPr>
              <a:t>, např. chybí některá činnost či celá sada činností některého OVM.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8" name="Group 88"/>
          <p:cNvGrpSpPr/>
          <p:nvPr/>
        </p:nvGrpSpPr>
        <p:grpSpPr>
          <a:xfrm>
            <a:off x="7573541" y="5920929"/>
            <a:ext cx="92914" cy="111041"/>
            <a:chOff x="7315200" y="5932435"/>
            <a:chExt cx="92914" cy="111041"/>
          </a:xfrm>
        </p:grpSpPr>
        <p:cxnSp>
          <p:nvCxnSpPr>
            <p:cNvPr id="59" name="Straight Connector 89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91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1" name="Group 92"/>
          <p:cNvGrpSpPr/>
          <p:nvPr/>
        </p:nvGrpSpPr>
        <p:grpSpPr>
          <a:xfrm>
            <a:off x="9218604" y="5920929"/>
            <a:ext cx="92914" cy="111041"/>
            <a:chOff x="7315200" y="5932435"/>
            <a:chExt cx="92914" cy="111041"/>
          </a:xfrm>
        </p:grpSpPr>
        <p:cxnSp>
          <p:nvCxnSpPr>
            <p:cNvPr id="62" name="Straight Connector 93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94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sp>
        <p:nvSpPr>
          <p:cNvPr id="64" name="TextBox 95"/>
          <p:cNvSpPr txBox="1"/>
          <p:nvPr/>
        </p:nvSpPr>
        <p:spPr>
          <a:xfrm>
            <a:off x="3582773" y="1754349"/>
            <a:ext cx="2763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Použití procesního popisu v procesu registrace agendy.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Ohlášení agendy vytvářet na základě podkladů z procesního popisu agendy.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5" name="Group 78"/>
          <p:cNvGrpSpPr/>
          <p:nvPr/>
        </p:nvGrpSpPr>
        <p:grpSpPr>
          <a:xfrm>
            <a:off x="7581898" y="6327192"/>
            <a:ext cx="76200" cy="111041"/>
            <a:chOff x="7315200" y="5527507"/>
            <a:chExt cx="76200" cy="111041"/>
          </a:xfrm>
        </p:grpSpPr>
        <p:cxnSp>
          <p:nvCxnSpPr>
            <p:cNvPr id="66" name="Straight Connector 96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97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pic>
        <p:nvPicPr>
          <p:cNvPr id="68" name="Picture 2" descr="C:\Users\lukas.kurtulik\AppData\Local\Microsoft\Windows\Temporary Internet Files\Content.IE5\2YTXDFPZ\MC90043253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209761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Zástupný symbol pro zápatí 27"/>
          <p:cNvSpPr>
            <a:spLocks noGrp="1"/>
          </p:cNvSpPr>
          <p:nvPr>
            <p:ph type="ftr" sz="quarter" idx="11"/>
          </p:nvPr>
        </p:nvSpPr>
        <p:spPr>
          <a:xfrm>
            <a:off x="200472" y="116632"/>
            <a:ext cx="6840760" cy="365125"/>
          </a:xfrm>
        </p:spPr>
        <p:txBody>
          <a:bodyPr/>
          <a:lstStyle/>
          <a:p>
            <a:r>
              <a:rPr lang="cs-CZ" dirty="0" smtClean="0"/>
              <a:t>Podpora tvorby standardů pro výkon agend veřejné správy, </a:t>
            </a:r>
            <a:r>
              <a:rPr lang="cs-CZ" dirty="0" err="1" smtClean="0"/>
              <a:t>reg</a:t>
            </a:r>
            <a:r>
              <a:rPr lang="cs-CZ" dirty="0" smtClean="0"/>
              <a:t>. č. CZ.1.04/4.1.00/A3.00002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087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 bwMode="auto">
          <a:xfrm>
            <a:off x="3575844" y="5140344"/>
            <a:ext cx="5915819" cy="146095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 bwMode="auto">
          <a:xfrm>
            <a:off x="430213" y="533400"/>
            <a:ext cx="9061450" cy="81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2pPr>
            <a:lvl3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3pPr>
            <a:lvl4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4pPr>
            <a:lvl5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5pPr>
            <a:lvl6pPr marL="4572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6pPr>
            <a:lvl7pPr marL="9144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7pPr>
            <a:lvl8pPr marL="13716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8pPr>
            <a:lvl9pPr marL="18288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pPr marL="0" marR="0" lvl="0" indent="0" algn="l" defTabSz="7080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H3: Poskytnutí standardizovaného řešení pro plnění povinnosti §57 a §55 z. č. 111/2009 Sb. ve vazbě na organizačně technické zajištění výkonu na OVM („lokální kopie RPP“) zvýší kvalitu dat, umožní jejich další využití a sníží náklady OVM spojené s údržbou dat.</a:t>
            </a: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430213" y="1371600"/>
            <a:ext cx="2770187" cy="3657599"/>
            <a:chOff x="430213" y="1371600"/>
            <a:chExt cx="3989387" cy="3733799"/>
          </a:xfrm>
        </p:grpSpPr>
        <p:sp>
          <p:nvSpPr>
            <p:cNvPr id="7" name="Rectangle 1"/>
            <p:cNvSpPr/>
            <p:nvPr/>
          </p:nvSpPr>
          <p:spPr bwMode="auto">
            <a:xfrm>
              <a:off x="430213" y="1749421"/>
              <a:ext cx="3989387" cy="335597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Rectangle 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Současná situace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9" name="Isosceles Triangle 11"/>
          <p:cNvSpPr/>
          <p:nvPr/>
        </p:nvSpPr>
        <p:spPr bwMode="auto">
          <a:xfrm rot="5400000">
            <a:off x="1947078" y="3152270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3575844" y="1371600"/>
            <a:ext cx="2770187" cy="3657600"/>
            <a:chOff x="430213" y="1371600"/>
            <a:chExt cx="3989387" cy="3733800"/>
          </a:xfrm>
        </p:grpSpPr>
        <p:sp>
          <p:nvSpPr>
            <p:cNvPr id="11" name="Rectangle 17"/>
            <p:cNvSpPr/>
            <p:nvPr/>
          </p:nvSpPr>
          <p:spPr bwMode="auto">
            <a:xfrm>
              <a:off x="430213" y="1749421"/>
              <a:ext cx="3989387" cy="335597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" name="Rectangle 18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Popis hypotézy optimalizace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3" name="Group 20"/>
          <p:cNvGrpSpPr/>
          <p:nvPr/>
        </p:nvGrpSpPr>
        <p:grpSpPr>
          <a:xfrm>
            <a:off x="6721476" y="1368133"/>
            <a:ext cx="2770187" cy="3661067"/>
            <a:chOff x="430213" y="1371600"/>
            <a:chExt cx="3989387" cy="3733800"/>
          </a:xfrm>
        </p:grpSpPr>
        <p:sp>
          <p:nvSpPr>
            <p:cNvPr id="14" name="Rectangle 21"/>
            <p:cNvSpPr/>
            <p:nvPr/>
          </p:nvSpPr>
          <p:spPr bwMode="auto">
            <a:xfrm>
              <a:off x="430213" y="1752599"/>
              <a:ext cx="3989387" cy="335280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" name="Rectangle 2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Očekávané výsledky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16" name="TextBox 45"/>
          <p:cNvSpPr txBox="1"/>
          <p:nvPr/>
        </p:nvSpPr>
        <p:spPr>
          <a:xfrm>
            <a:off x="430211" y="1743612"/>
            <a:ext cx="276325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OVM vede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samostatně</a:t>
            </a:r>
          </a:p>
          <a:p>
            <a:pPr marL="355600" indent="-17303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Organizační strukturu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úřední místo-pracovník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.</a:t>
            </a:r>
          </a:p>
          <a:p>
            <a:pPr marL="355600" indent="-17303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Matici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úřední místo-činnost agendy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V AIS RPP Působnostním je veden seznam činností a počty úředních osob.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Důsledek §57 zákona č. 111/2009 Sb.: OMV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manuálně udržuje matici pracovník-úřední místo-činnost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. Musí provádět synchronizaci mezi udržovanou maticí, RPP a nastavením </a:t>
            </a:r>
            <a:r>
              <a:rPr lang="cs-CZ" sz="1200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AISů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, které využívá.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Tento způsob je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neefektivní a dlouhodobě těžko udržitelný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.</a:t>
            </a:r>
          </a:p>
        </p:txBody>
      </p:sp>
      <p:sp>
        <p:nvSpPr>
          <p:cNvPr id="17" name="Isosceles Triangle 70"/>
          <p:cNvSpPr/>
          <p:nvPr/>
        </p:nvSpPr>
        <p:spPr bwMode="auto">
          <a:xfrm rot="5400000">
            <a:off x="5090331" y="3114675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8" name="Group 3"/>
          <p:cNvGrpSpPr/>
          <p:nvPr/>
        </p:nvGrpSpPr>
        <p:grpSpPr>
          <a:xfrm>
            <a:off x="430211" y="5140344"/>
            <a:ext cx="3090226" cy="1460956"/>
            <a:chOff x="430211" y="5140344"/>
            <a:chExt cx="2770188" cy="1460956"/>
          </a:xfrm>
        </p:grpSpPr>
        <p:sp>
          <p:nvSpPr>
            <p:cNvPr id="19" name="Rectangle 47"/>
            <p:cNvSpPr/>
            <p:nvPr/>
          </p:nvSpPr>
          <p:spPr bwMode="auto">
            <a:xfrm>
              <a:off x="430212" y="5140344"/>
              <a:ext cx="2770187" cy="146095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0" name="Rectangle 49"/>
            <p:cNvSpPr/>
            <p:nvPr/>
          </p:nvSpPr>
          <p:spPr bwMode="auto">
            <a:xfrm>
              <a:off x="430211" y="5146115"/>
              <a:ext cx="2770187" cy="187327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Procesy s </a:t>
              </a:r>
              <a:r>
                <a:rPr kumimoji="0" lang="cs-CZ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optimalizačním 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potenciálem</a:t>
              </a:r>
            </a:p>
          </p:txBody>
        </p:sp>
      </p:grpSp>
      <p:sp>
        <p:nvSpPr>
          <p:cNvPr id="21" name="Rectangle 56"/>
          <p:cNvSpPr/>
          <p:nvPr/>
        </p:nvSpPr>
        <p:spPr bwMode="auto">
          <a:xfrm>
            <a:off x="3575845" y="5146115"/>
            <a:ext cx="5908890" cy="186612"/>
          </a:xfrm>
          <a:prstGeom prst="rect">
            <a:avLst/>
          </a:prstGeom>
          <a:solidFill>
            <a:srgbClr val="E0E0E0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Dopad</a:t>
            </a:r>
            <a:r>
              <a:rPr kumimoji="0" lang="cs-CZ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y</a:t>
            </a:r>
            <a:endParaRPr kumimoji="0" lang="cs-CZ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22" name="Group 29"/>
          <p:cNvGrpSpPr/>
          <p:nvPr/>
        </p:nvGrpSpPr>
        <p:grpSpPr>
          <a:xfrm>
            <a:off x="6218818" y="5404946"/>
            <a:ext cx="3223633" cy="1155314"/>
            <a:chOff x="1744173" y="1952624"/>
            <a:chExt cx="7747491" cy="2209800"/>
          </a:xfrm>
        </p:grpSpPr>
        <p:sp>
          <p:nvSpPr>
            <p:cNvPr id="23" name="4/2/2013 5:11:52 PM12"/>
            <p:cNvSpPr/>
            <p:nvPr/>
          </p:nvSpPr>
          <p:spPr bwMode="auto">
            <a:xfrm>
              <a:off x="8599130" y="3425823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4" name="4/2/2013 5:11:52 PM11"/>
            <p:cNvSpPr/>
            <p:nvPr/>
          </p:nvSpPr>
          <p:spPr bwMode="auto">
            <a:xfrm>
              <a:off x="5477959" y="3425823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5" name="4/2/2013 5:11:52 PM10"/>
            <p:cNvSpPr/>
            <p:nvPr/>
          </p:nvSpPr>
          <p:spPr bwMode="auto">
            <a:xfrm>
              <a:off x="4562285" y="3425823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4/2/2013 5:11:52 PM9"/>
            <p:cNvSpPr/>
            <p:nvPr/>
          </p:nvSpPr>
          <p:spPr bwMode="auto">
            <a:xfrm>
              <a:off x="1744173" y="3425823"/>
              <a:ext cx="2818108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4/2/2013 5:11:52 PM8"/>
            <p:cNvSpPr/>
            <p:nvPr/>
          </p:nvSpPr>
          <p:spPr bwMode="auto">
            <a:xfrm>
              <a:off x="8599130" y="2689225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4/2/2013 5:11:52 PM7"/>
            <p:cNvSpPr/>
            <p:nvPr/>
          </p:nvSpPr>
          <p:spPr bwMode="auto">
            <a:xfrm>
              <a:off x="5477959" y="2689225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4/2/2013 5:11:52 PM6"/>
            <p:cNvSpPr/>
            <p:nvPr/>
          </p:nvSpPr>
          <p:spPr bwMode="auto">
            <a:xfrm>
              <a:off x="4562285" y="2689225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4/2/2013 5:11:52 PM5"/>
            <p:cNvSpPr/>
            <p:nvPr/>
          </p:nvSpPr>
          <p:spPr bwMode="auto">
            <a:xfrm>
              <a:off x="1744173" y="2689225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4/2/2013 5:11:52 PM4"/>
            <p:cNvSpPr/>
            <p:nvPr/>
          </p:nvSpPr>
          <p:spPr bwMode="auto">
            <a:xfrm>
              <a:off x="8599130" y="1952624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4/2/2013 5:11:52 PM3"/>
            <p:cNvSpPr/>
            <p:nvPr/>
          </p:nvSpPr>
          <p:spPr bwMode="auto">
            <a:xfrm>
              <a:off x="5477959" y="1952624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" name="4/2/2013 5:11:52 PM2"/>
            <p:cNvSpPr/>
            <p:nvPr/>
          </p:nvSpPr>
          <p:spPr bwMode="auto">
            <a:xfrm>
              <a:off x="4562285" y="1952624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4/2/2013 5:11:52 PM1"/>
            <p:cNvSpPr/>
            <p:nvPr/>
          </p:nvSpPr>
          <p:spPr bwMode="auto">
            <a:xfrm>
              <a:off x="1744173" y="1952624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5" name="Rectangle 31"/>
          <p:cNvSpPr/>
          <p:nvPr/>
        </p:nvSpPr>
        <p:spPr>
          <a:xfrm>
            <a:off x="6218819" y="5395358"/>
            <a:ext cx="1172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Opodstatněnost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procesu 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Rectangle 79"/>
          <p:cNvSpPr/>
          <p:nvPr/>
        </p:nvSpPr>
        <p:spPr>
          <a:xfrm>
            <a:off x="6218819" y="5849780"/>
            <a:ext cx="973952" cy="2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Nákladovost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Rectangle 80"/>
          <p:cNvSpPr/>
          <p:nvPr/>
        </p:nvSpPr>
        <p:spPr>
          <a:xfrm>
            <a:off x="6218819" y="6160150"/>
            <a:ext cx="1172579" cy="400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 dirty="0">
                <a:solidFill>
                  <a:srgbClr val="000000"/>
                </a:solidFill>
                <a:latin typeface="Arial"/>
              </a:rPr>
              <a:t>Využití potenciálu lidských zdrojů</a:t>
            </a:r>
            <a:endParaRPr lang="en-US" sz="1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Rectangle 81"/>
          <p:cNvSpPr/>
          <p:nvPr/>
        </p:nvSpPr>
        <p:spPr>
          <a:xfrm>
            <a:off x="7924800" y="5356480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Využití nástrojů a postupů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Rectangle 82"/>
          <p:cNvSpPr/>
          <p:nvPr/>
        </p:nvSpPr>
        <p:spPr>
          <a:xfrm>
            <a:off x="7924800" y="5849779"/>
            <a:ext cx="11247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Neefektivita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Rectangle 83"/>
          <p:cNvSpPr/>
          <p:nvPr/>
        </p:nvSpPr>
        <p:spPr>
          <a:xfrm>
            <a:off x="7924800" y="6182658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Protikorupční prostředí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1" name="Group 121"/>
          <p:cNvGrpSpPr/>
          <p:nvPr/>
        </p:nvGrpSpPr>
        <p:grpSpPr>
          <a:xfrm>
            <a:off x="9210308" y="6306033"/>
            <a:ext cx="76200" cy="111041"/>
            <a:chOff x="7315200" y="5527507"/>
            <a:chExt cx="76200" cy="111041"/>
          </a:xfrm>
        </p:grpSpPr>
        <p:cxnSp>
          <p:nvCxnSpPr>
            <p:cNvPr id="42" name="Straight Connector 122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123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44" name="Straight Connector 125"/>
          <p:cNvCxnSpPr/>
          <p:nvPr/>
        </p:nvCxnSpPr>
        <p:spPr bwMode="auto">
          <a:xfrm>
            <a:off x="9052560" y="5395358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127"/>
          <p:cNvCxnSpPr/>
          <p:nvPr/>
        </p:nvCxnSpPr>
        <p:spPr bwMode="auto">
          <a:xfrm>
            <a:off x="6147932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128"/>
          <p:cNvCxnSpPr/>
          <p:nvPr/>
        </p:nvCxnSpPr>
        <p:spPr bwMode="auto">
          <a:xfrm>
            <a:off x="6096000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130"/>
          <p:cNvCxnSpPr/>
          <p:nvPr/>
        </p:nvCxnSpPr>
        <p:spPr bwMode="auto">
          <a:xfrm>
            <a:off x="7391399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131"/>
          <p:cNvCxnSpPr/>
          <p:nvPr/>
        </p:nvCxnSpPr>
        <p:spPr bwMode="auto">
          <a:xfrm>
            <a:off x="7863840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49" name="TextBox 95"/>
          <p:cNvSpPr txBox="1"/>
          <p:nvPr/>
        </p:nvSpPr>
        <p:spPr>
          <a:xfrm>
            <a:off x="3582773" y="1754349"/>
            <a:ext cx="276325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Poskytnout úřadům IS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, který bude umožňovat příjem, vyhodnocení a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zpracování změn v RPP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.</a:t>
            </a:r>
          </a:p>
          <a:p>
            <a:pPr marL="263525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cs-CZ" sz="1200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IS by poskytoval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standardizované rozhraní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, které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umožní integraci se systémy personalistiky a </a:t>
            </a:r>
            <a:r>
              <a:rPr lang="cs-CZ" sz="1200" b="1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identitními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systémy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lokálních AIS.</a:t>
            </a:r>
          </a:p>
          <a:p>
            <a:pPr marL="263525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IS by dále podporoval vazby na procesní modely agend (procesní popis, a další údaje agendy)</a:t>
            </a:r>
          </a:p>
        </p:txBody>
      </p:sp>
      <p:grpSp>
        <p:nvGrpSpPr>
          <p:cNvPr id="50" name="Group 90"/>
          <p:cNvGrpSpPr/>
          <p:nvPr/>
        </p:nvGrpSpPr>
        <p:grpSpPr>
          <a:xfrm>
            <a:off x="9210308" y="5539892"/>
            <a:ext cx="92914" cy="111041"/>
            <a:chOff x="7315200" y="5932435"/>
            <a:chExt cx="92914" cy="111041"/>
          </a:xfrm>
        </p:grpSpPr>
        <p:cxnSp>
          <p:nvCxnSpPr>
            <p:cNvPr id="51" name="Straight Connector 92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Straight Connector 93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3" name="Group 94"/>
          <p:cNvGrpSpPr/>
          <p:nvPr/>
        </p:nvGrpSpPr>
        <p:grpSpPr>
          <a:xfrm>
            <a:off x="9210308" y="5917096"/>
            <a:ext cx="92914" cy="111041"/>
            <a:chOff x="7315200" y="5932435"/>
            <a:chExt cx="92914" cy="111041"/>
          </a:xfrm>
        </p:grpSpPr>
        <p:cxnSp>
          <p:nvCxnSpPr>
            <p:cNvPr id="54" name="Straight Connector 106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Straight Connector 108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sp>
        <p:nvSpPr>
          <p:cNvPr id="56" name="TextBox 98"/>
          <p:cNvSpPr txBox="1"/>
          <p:nvPr/>
        </p:nvSpPr>
        <p:spPr>
          <a:xfrm>
            <a:off x="6728405" y="1736186"/>
            <a:ext cx="2763258" cy="352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Kvalita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Zvýšení kvality dat v RPP</a:t>
            </a:r>
          </a:p>
          <a:p>
            <a:pPr marL="531813" lvl="1" indent="-16668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Aktuálnost</a:t>
            </a:r>
          </a:p>
          <a:p>
            <a:pPr marL="531813" lvl="1" indent="-166688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Relevantnost (např. počet úředních osob)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Efektivnější </a:t>
            </a:r>
            <a:r>
              <a:rPr lang="cs-CZ" sz="11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zajištění povinnosti dle </a:t>
            </a:r>
            <a:r>
              <a:rPr lang="pl-PL" sz="11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§57</a:t>
            </a:r>
            <a:r>
              <a:rPr lang="pl-PL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 zákona č. 111/2009 Sb. (vedení záznamů o přístupu k údajům)</a:t>
            </a: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Možnost </a:t>
            </a:r>
            <a:r>
              <a:rPr lang="cs-CZ" sz="11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využití procesního modelu pro řízení úřadu</a:t>
            </a: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 a tvorbu životních situací.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Náklady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Snížení nákladů na synchronizaci</a:t>
            </a: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 mezi RPP a organizačně technickým zajištěním úřadu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Snížení dopadů navýšení pracnosti</a:t>
            </a: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 v souvislosti s připravovanou novelizací z. č111/2009 Sb. (</a:t>
            </a:r>
            <a:r>
              <a:rPr lang="cs-CZ" sz="11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rozšíření údajů v ohlášení působnosti OVM</a:t>
            </a: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)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57" name="TextBox 77"/>
          <p:cNvSpPr txBox="1"/>
          <p:nvPr/>
        </p:nvSpPr>
        <p:spPr>
          <a:xfrm>
            <a:off x="430211" y="5356480"/>
            <a:ext cx="311308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it-IT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Registrace agendy</a:t>
            </a:r>
            <a:endParaRPr lang="cs-CZ" sz="11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Změna agendy</a:t>
            </a:r>
            <a:endParaRPr lang="it-IT" sz="11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it-IT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Registrace působnosti OVM</a:t>
            </a:r>
            <a:endParaRPr lang="cs-CZ" sz="1100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grpSp>
        <p:nvGrpSpPr>
          <p:cNvPr id="58" name="Group 102"/>
          <p:cNvGrpSpPr/>
          <p:nvPr/>
        </p:nvGrpSpPr>
        <p:grpSpPr>
          <a:xfrm>
            <a:off x="7543800" y="5908759"/>
            <a:ext cx="92914" cy="111041"/>
            <a:chOff x="7315200" y="5932435"/>
            <a:chExt cx="92914" cy="111041"/>
          </a:xfrm>
        </p:grpSpPr>
        <p:cxnSp>
          <p:nvCxnSpPr>
            <p:cNvPr id="59" name="Straight Connector 103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104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1" name="Group 105"/>
          <p:cNvGrpSpPr/>
          <p:nvPr/>
        </p:nvGrpSpPr>
        <p:grpSpPr>
          <a:xfrm>
            <a:off x="7543800" y="5527759"/>
            <a:ext cx="92914" cy="111041"/>
            <a:chOff x="7315200" y="5932435"/>
            <a:chExt cx="92914" cy="111041"/>
          </a:xfrm>
        </p:grpSpPr>
        <p:cxnSp>
          <p:nvCxnSpPr>
            <p:cNvPr id="62" name="Straight Connector 107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3" name="Straight Connector 112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4" name="Group 113"/>
          <p:cNvGrpSpPr/>
          <p:nvPr/>
        </p:nvGrpSpPr>
        <p:grpSpPr>
          <a:xfrm>
            <a:off x="7543800" y="6289759"/>
            <a:ext cx="76200" cy="111041"/>
            <a:chOff x="7315200" y="5527507"/>
            <a:chExt cx="76200" cy="111041"/>
          </a:xfrm>
        </p:grpSpPr>
        <p:cxnSp>
          <p:nvCxnSpPr>
            <p:cNvPr id="65" name="Straight Connector 114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6" name="Straight Connector 115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pic>
        <p:nvPicPr>
          <p:cNvPr id="67" name="Picture 2" descr="C:\Users\lukas.kurtulik\AppData\Local\Microsoft\Windows\Temporary Internet Files\Content.IE5\2YTXDFPZ\MC90043253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17984"/>
            <a:ext cx="209761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Zástupný symbol pro zápatí 27"/>
          <p:cNvSpPr>
            <a:spLocks noGrp="1"/>
          </p:cNvSpPr>
          <p:nvPr>
            <p:ph type="ftr" sz="quarter" idx="11"/>
          </p:nvPr>
        </p:nvSpPr>
        <p:spPr>
          <a:xfrm>
            <a:off x="200472" y="116632"/>
            <a:ext cx="6840760" cy="365125"/>
          </a:xfrm>
        </p:spPr>
        <p:txBody>
          <a:bodyPr/>
          <a:lstStyle/>
          <a:p>
            <a:r>
              <a:rPr lang="cs-CZ" dirty="0" smtClean="0"/>
              <a:t>Podpora tvorby standardů pro výkon agend veřejné správy, </a:t>
            </a:r>
            <a:r>
              <a:rPr lang="cs-CZ" dirty="0" err="1" smtClean="0"/>
              <a:t>reg</a:t>
            </a:r>
            <a:r>
              <a:rPr lang="cs-CZ" dirty="0" smtClean="0"/>
              <a:t>. č. CZ.1.04/4.1.00/A3.00002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6538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 bwMode="auto">
          <a:xfrm>
            <a:off x="3575844" y="5140344"/>
            <a:ext cx="5915819" cy="146095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 bwMode="auto">
          <a:xfrm>
            <a:off x="430213" y="533400"/>
            <a:ext cx="9061450" cy="56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2pPr>
            <a:lvl3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3pPr>
            <a:lvl4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4pPr>
            <a:lvl5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5pPr>
            <a:lvl6pPr marL="4572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6pPr>
            <a:lvl7pPr marL="9144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7pPr>
            <a:lvl8pPr marL="13716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8pPr>
            <a:lvl9pPr marL="18288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pPr marL="0" marR="0" lvl="0" indent="0" algn="l" defTabSz="7080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H4: Rozlišením změn, ke kterým došlo při změně registrace agendy se zefektivní a tím sníží náklady na proces registrace působností v souvislosti se změnou agendy.</a:t>
            </a: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430213" y="1371600"/>
            <a:ext cx="2770187" cy="3657599"/>
            <a:chOff x="430213" y="1371600"/>
            <a:chExt cx="3989387" cy="3733799"/>
          </a:xfrm>
        </p:grpSpPr>
        <p:sp>
          <p:nvSpPr>
            <p:cNvPr id="7" name="Rectangle 1"/>
            <p:cNvSpPr/>
            <p:nvPr/>
          </p:nvSpPr>
          <p:spPr bwMode="auto">
            <a:xfrm>
              <a:off x="430213" y="1749421"/>
              <a:ext cx="3989387" cy="335597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Rectangle 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Současná situace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9" name="Isosceles Triangle 11"/>
          <p:cNvSpPr/>
          <p:nvPr/>
        </p:nvSpPr>
        <p:spPr bwMode="auto">
          <a:xfrm rot="5400000">
            <a:off x="1947078" y="3152270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3575844" y="1371600"/>
            <a:ext cx="2770187" cy="3657600"/>
            <a:chOff x="430213" y="1371600"/>
            <a:chExt cx="3989387" cy="3733800"/>
          </a:xfrm>
        </p:grpSpPr>
        <p:sp>
          <p:nvSpPr>
            <p:cNvPr id="11" name="Rectangle 17"/>
            <p:cNvSpPr/>
            <p:nvPr/>
          </p:nvSpPr>
          <p:spPr bwMode="auto">
            <a:xfrm>
              <a:off x="430213" y="1749421"/>
              <a:ext cx="3989387" cy="335597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§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" name="Rectangle 18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Popis hypotézy optimalizace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3" name="Group 20"/>
          <p:cNvGrpSpPr/>
          <p:nvPr/>
        </p:nvGrpSpPr>
        <p:grpSpPr>
          <a:xfrm>
            <a:off x="6721476" y="1368133"/>
            <a:ext cx="2770187" cy="3661067"/>
            <a:chOff x="430213" y="1371600"/>
            <a:chExt cx="3989387" cy="3733800"/>
          </a:xfrm>
        </p:grpSpPr>
        <p:sp>
          <p:nvSpPr>
            <p:cNvPr id="14" name="Rectangle 21"/>
            <p:cNvSpPr/>
            <p:nvPr/>
          </p:nvSpPr>
          <p:spPr bwMode="auto">
            <a:xfrm>
              <a:off x="430213" y="1752599"/>
              <a:ext cx="3989387" cy="335280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" name="Rectangle 2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Očekávané výsledky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16" name="TextBox 45"/>
          <p:cNvSpPr txBox="1"/>
          <p:nvPr/>
        </p:nvSpPr>
        <p:spPr>
          <a:xfrm>
            <a:off x="6721476" y="1743612"/>
            <a:ext cx="27632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Kvalita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Eliminace možnosti opomenout některou změnu.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Náklady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Snížení nákladů spojených s pracností posouzených změn.</a:t>
            </a:r>
          </a:p>
        </p:txBody>
      </p:sp>
      <p:sp>
        <p:nvSpPr>
          <p:cNvPr id="17" name="TextBox 59"/>
          <p:cNvSpPr txBox="1"/>
          <p:nvPr/>
        </p:nvSpPr>
        <p:spPr>
          <a:xfrm>
            <a:off x="3664888" y="5328578"/>
            <a:ext cx="2431112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100" b="1" dirty="0">
                <a:solidFill>
                  <a:srgbClr val="000000"/>
                </a:solidFill>
                <a:latin typeface="Arial"/>
              </a:rPr>
              <a:t>Změna právních předpisů: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100" dirty="0">
                <a:solidFill>
                  <a:srgbClr val="000000"/>
                </a:solidFill>
                <a:latin typeface="Arial"/>
              </a:rPr>
              <a:t>Ne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sz="1100" dirty="0">
              <a:solidFill>
                <a:srgbClr val="000000"/>
              </a:solidFill>
              <a:latin typeface="Arial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100" b="1" dirty="0">
                <a:solidFill>
                  <a:srgbClr val="000000"/>
                </a:solidFill>
                <a:latin typeface="Arial"/>
              </a:rPr>
              <a:t>Úroveň dopadu:</a:t>
            </a:r>
            <a:endParaRPr lang="cs-CZ" sz="1100" dirty="0">
              <a:solidFill>
                <a:srgbClr val="000000"/>
              </a:solidFill>
              <a:latin typeface="Arial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100" dirty="0">
                <a:solidFill>
                  <a:srgbClr val="000000"/>
                </a:solidFill>
                <a:latin typeface="Arial"/>
              </a:rPr>
              <a:t>Centrální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sz="1200" dirty="0">
              <a:solidFill>
                <a:srgbClr val="000000"/>
              </a:solidFill>
              <a:latin typeface="Arial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Isosceles Triangle 70"/>
          <p:cNvSpPr/>
          <p:nvPr/>
        </p:nvSpPr>
        <p:spPr bwMode="auto">
          <a:xfrm rot="5400000">
            <a:off x="5090331" y="3114675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9" name="Group 3"/>
          <p:cNvGrpSpPr/>
          <p:nvPr/>
        </p:nvGrpSpPr>
        <p:grpSpPr>
          <a:xfrm>
            <a:off x="430211" y="5140344"/>
            <a:ext cx="3090226" cy="1460956"/>
            <a:chOff x="430211" y="5140344"/>
            <a:chExt cx="2770188" cy="1460956"/>
          </a:xfrm>
        </p:grpSpPr>
        <p:sp>
          <p:nvSpPr>
            <p:cNvPr id="20" name="Rectangle 47"/>
            <p:cNvSpPr/>
            <p:nvPr/>
          </p:nvSpPr>
          <p:spPr bwMode="auto">
            <a:xfrm>
              <a:off x="430212" y="5140344"/>
              <a:ext cx="2770187" cy="146095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1" name="Rectangle 49"/>
            <p:cNvSpPr/>
            <p:nvPr/>
          </p:nvSpPr>
          <p:spPr bwMode="auto">
            <a:xfrm>
              <a:off x="430211" y="5146115"/>
              <a:ext cx="2770187" cy="187327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Procesy s </a:t>
              </a:r>
              <a:r>
                <a:rPr kumimoji="0" lang="cs-CZ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optimalizačním 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potenciálem</a:t>
              </a:r>
            </a:p>
          </p:txBody>
        </p:sp>
      </p:grpSp>
      <p:sp>
        <p:nvSpPr>
          <p:cNvPr id="22" name="TextBox 34"/>
          <p:cNvSpPr txBox="1"/>
          <p:nvPr/>
        </p:nvSpPr>
        <p:spPr>
          <a:xfrm>
            <a:off x="430211" y="5356480"/>
            <a:ext cx="31130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/>
                <a:cs typeface="Arial" pitchFamily="34" charset="0"/>
              </a:rPr>
              <a:t>Změna agendy</a:t>
            </a:r>
          </a:p>
        </p:txBody>
      </p:sp>
      <p:sp>
        <p:nvSpPr>
          <p:cNvPr id="23" name="Rectangle 56"/>
          <p:cNvSpPr/>
          <p:nvPr/>
        </p:nvSpPr>
        <p:spPr bwMode="auto">
          <a:xfrm>
            <a:off x="3575845" y="5146115"/>
            <a:ext cx="5908890" cy="186612"/>
          </a:xfrm>
          <a:prstGeom prst="rect">
            <a:avLst/>
          </a:prstGeom>
          <a:solidFill>
            <a:srgbClr val="E0E0E0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Dopad</a:t>
            </a:r>
            <a:r>
              <a:rPr kumimoji="0" lang="cs-CZ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y</a:t>
            </a:r>
            <a:endParaRPr kumimoji="0" lang="cs-CZ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24" name="Group 29"/>
          <p:cNvGrpSpPr/>
          <p:nvPr/>
        </p:nvGrpSpPr>
        <p:grpSpPr>
          <a:xfrm>
            <a:off x="6218818" y="5404946"/>
            <a:ext cx="3223633" cy="1155314"/>
            <a:chOff x="1744173" y="1952624"/>
            <a:chExt cx="7747491" cy="2209800"/>
          </a:xfrm>
        </p:grpSpPr>
        <p:sp>
          <p:nvSpPr>
            <p:cNvPr id="25" name="4/2/2013 5:11:52 PM12"/>
            <p:cNvSpPr/>
            <p:nvPr/>
          </p:nvSpPr>
          <p:spPr bwMode="auto">
            <a:xfrm>
              <a:off x="8599130" y="3425823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4/2/2013 5:11:52 PM11"/>
            <p:cNvSpPr/>
            <p:nvPr/>
          </p:nvSpPr>
          <p:spPr bwMode="auto">
            <a:xfrm>
              <a:off x="5477959" y="3425823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4/2/2013 5:11:52 PM10"/>
            <p:cNvSpPr/>
            <p:nvPr/>
          </p:nvSpPr>
          <p:spPr bwMode="auto">
            <a:xfrm>
              <a:off x="4562285" y="3425823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4/2/2013 5:11:52 PM9"/>
            <p:cNvSpPr/>
            <p:nvPr/>
          </p:nvSpPr>
          <p:spPr bwMode="auto">
            <a:xfrm>
              <a:off x="1744173" y="3425823"/>
              <a:ext cx="2818108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4/2/2013 5:11:52 PM8"/>
            <p:cNvSpPr/>
            <p:nvPr/>
          </p:nvSpPr>
          <p:spPr bwMode="auto">
            <a:xfrm>
              <a:off x="8599130" y="2689225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4/2/2013 5:11:52 PM7"/>
            <p:cNvSpPr/>
            <p:nvPr/>
          </p:nvSpPr>
          <p:spPr bwMode="auto">
            <a:xfrm>
              <a:off x="5477959" y="2689225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4/2/2013 5:11:52 PM6"/>
            <p:cNvSpPr/>
            <p:nvPr/>
          </p:nvSpPr>
          <p:spPr bwMode="auto">
            <a:xfrm>
              <a:off x="4562285" y="2689225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4/2/2013 5:11:52 PM5"/>
            <p:cNvSpPr/>
            <p:nvPr/>
          </p:nvSpPr>
          <p:spPr bwMode="auto">
            <a:xfrm>
              <a:off x="1744173" y="2689225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" name="4/2/2013 5:11:52 PM4"/>
            <p:cNvSpPr/>
            <p:nvPr/>
          </p:nvSpPr>
          <p:spPr bwMode="auto">
            <a:xfrm>
              <a:off x="8599130" y="1952624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4/2/2013 5:11:52 PM3"/>
            <p:cNvSpPr/>
            <p:nvPr/>
          </p:nvSpPr>
          <p:spPr bwMode="auto">
            <a:xfrm>
              <a:off x="5477959" y="1952624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4/2/2013 5:11:52 PM2"/>
            <p:cNvSpPr/>
            <p:nvPr/>
          </p:nvSpPr>
          <p:spPr bwMode="auto">
            <a:xfrm>
              <a:off x="4562285" y="1952624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4/2/2013 5:11:52 PM1"/>
            <p:cNvSpPr/>
            <p:nvPr/>
          </p:nvSpPr>
          <p:spPr bwMode="auto">
            <a:xfrm>
              <a:off x="1744173" y="1952624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7" name="Rectangle 31"/>
          <p:cNvSpPr/>
          <p:nvPr/>
        </p:nvSpPr>
        <p:spPr>
          <a:xfrm>
            <a:off x="6218819" y="5395358"/>
            <a:ext cx="1172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Opodstatněnost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procesu 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Rectangle 79"/>
          <p:cNvSpPr/>
          <p:nvPr/>
        </p:nvSpPr>
        <p:spPr>
          <a:xfrm>
            <a:off x="6218819" y="5849780"/>
            <a:ext cx="973952" cy="2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Nákladovost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Rectangle 80"/>
          <p:cNvSpPr/>
          <p:nvPr/>
        </p:nvSpPr>
        <p:spPr>
          <a:xfrm>
            <a:off x="6218819" y="6160150"/>
            <a:ext cx="1172579" cy="400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Využití potenciálu lidských zdrojů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Rectangle 81"/>
          <p:cNvSpPr/>
          <p:nvPr/>
        </p:nvSpPr>
        <p:spPr>
          <a:xfrm>
            <a:off x="7924800" y="5356480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Využití nástrojů a postupů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Rectangle 82"/>
          <p:cNvSpPr/>
          <p:nvPr/>
        </p:nvSpPr>
        <p:spPr>
          <a:xfrm>
            <a:off x="7924800" y="5849779"/>
            <a:ext cx="11247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Neefektivita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Rectangle 83"/>
          <p:cNvSpPr/>
          <p:nvPr/>
        </p:nvSpPr>
        <p:spPr>
          <a:xfrm>
            <a:off x="7924800" y="6182658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Protikorupční prostředí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3" name="Group 106"/>
          <p:cNvGrpSpPr/>
          <p:nvPr/>
        </p:nvGrpSpPr>
        <p:grpSpPr>
          <a:xfrm>
            <a:off x="9218604" y="5521354"/>
            <a:ext cx="92914" cy="111041"/>
            <a:chOff x="7315200" y="5932435"/>
            <a:chExt cx="92914" cy="111041"/>
          </a:xfrm>
        </p:grpSpPr>
        <p:cxnSp>
          <p:nvCxnSpPr>
            <p:cNvPr id="44" name="Straight Connector 108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109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6" name="Group 121"/>
          <p:cNvGrpSpPr/>
          <p:nvPr/>
        </p:nvGrpSpPr>
        <p:grpSpPr>
          <a:xfrm>
            <a:off x="9226961" y="6306033"/>
            <a:ext cx="76200" cy="111041"/>
            <a:chOff x="7315200" y="5527507"/>
            <a:chExt cx="76200" cy="111041"/>
          </a:xfrm>
        </p:grpSpPr>
        <p:cxnSp>
          <p:nvCxnSpPr>
            <p:cNvPr id="47" name="Straight Connector 122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Straight Connector 123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49" name="Straight Connector 125"/>
          <p:cNvCxnSpPr/>
          <p:nvPr/>
        </p:nvCxnSpPr>
        <p:spPr bwMode="auto">
          <a:xfrm>
            <a:off x="9052560" y="5395358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127"/>
          <p:cNvCxnSpPr/>
          <p:nvPr/>
        </p:nvCxnSpPr>
        <p:spPr bwMode="auto">
          <a:xfrm>
            <a:off x="6147932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128"/>
          <p:cNvCxnSpPr/>
          <p:nvPr/>
        </p:nvCxnSpPr>
        <p:spPr bwMode="auto">
          <a:xfrm>
            <a:off x="6096000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130"/>
          <p:cNvCxnSpPr/>
          <p:nvPr/>
        </p:nvCxnSpPr>
        <p:spPr bwMode="auto">
          <a:xfrm>
            <a:off x="7391399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131"/>
          <p:cNvCxnSpPr/>
          <p:nvPr/>
        </p:nvCxnSpPr>
        <p:spPr bwMode="auto">
          <a:xfrm>
            <a:off x="7863840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54" name="TextBox 77"/>
          <p:cNvSpPr txBox="1"/>
          <p:nvPr/>
        </p:nvSpPr>
        <p:spPr>
          <a:xfrm>
            <a:off x="433677" y="1741710"/>
            <a:ext cx="276325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Při změně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agendy je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OVM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, které v ní má působnost informováno o změně jako celku, nicméně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nemá informaci o tom k jaké změně došlo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(jakých údajů se změna týkala)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Posouzení změn je z pohledu pracnosti velmi významnou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částí procesu registrace působnosti. </a:t>
            </a:r>
            <a:endParaRPr lang="cs-CZ" sz="1200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5" name="Group 88"/>
          <p:cNvGrpSpPr/>
          <p:nvPr/>
        </p:nvGrpSpPr>
        <p:grpSpPr>
          <a:xfrm>
            <a:off x="7573541" y="5920929"/>
            <a:ext cx="92914" cy="111041"/>
            <a:chOff x="7315200" y="5932435"/>
            <a:chExt cx="92914" cy="111041"/>
          </a:xfrm>
        </p:grpSpPr>
        <p:cxnSp>
          <p:nvCxnSpPr>
            <p:cNvPr id="56" name="Straight Connector 89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Connector 91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8" name="Group 92"/>
          <p:cNvGrpSpPr/>
          <p:nvPr/>
        </p:nvGrpSpPr>
        <p:grpSpPr>
          <a:xfrm>
            <a:off x="9218604" y="5920929"/>
            <a:ext cx="92914" cy="111041"/>
            <a:chOff x="7315200" y="5932435"/>
            <a:chExt cx="92914" cy="111041"/>
          </a:xfrm>
        </p:grpSpPr>
        <p:cxnSp>
          <p:nvCxnSpPr>
            <p:cNvPr id="59" name="Straight Connector 93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94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sp>
        <p:nvSpPr>
          <p:cNvPr id="61" name="TextBox 95"/>
          <p:cNvSpPr txBox="1"/>
          <p:nvPr/>
        </p:nvSpPr>
        <p:spPr>
          <a:xfrm>
            <a:off x="3582773" y="1754349"/>
            <a:ext cx="27632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Datovými správami by byl úřad informován pouze o tom, že proběhla změna agendy (bez rozlišení údajů).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Po přihlášení do AIS RPP Působnostního by byl uživatel informován o změnách konkrétních údajů.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62" name="Group 78"/>
          <p:cNvGrpSpPr/>
          <p:nvPr/>
        </p:nvGrpSpPr>
        <p:grpSpPr>
          <a:xfrm>
            <a:off x="7581898" y="5521353"/>
            <a:ext cx="92914" cy="111041"/>
            <a:chOff x="7315200" y="5932435"/>
            <a:chExt cx="92914" cy="111041"/>
          </a:xfrm>
        </p:grpSpPr>
        <p:cxnSp>
          <p:nvCxnSpPr>
            <p:cNvPr id="63" name="Straight Connector 96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Straight Connector 97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5" name="Group 98"/>
          <p:cNvGrpSpPr/>
          <p:nvPr/>
        </p:nvGrpSpPr>
        <p:grpSpPr>
          <a:xfrm>
            <a:off x="7598612" y="6327192"/>
            <a:ext cx="76200" cy="111041"/>
            <a:chOff x="7315200" y="5527507"/>
            <a:chExt cx="76200" cy="111041"/>
          </a:xfrm>
        </p:grpSpPr>
        <p:cxnSp>
          <p:nvCxnSpPr>
            <p:cNvPr id="66" name="Straight Connector 99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100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pic>
        <p:nvPicPr>
          <p:cNvPr id="68" name="Picture 3" descr="C:\Users\lukas.kurtulik\AppData\Local\Microsoft\Windows\Temporary Internet Files\Content.IE5\X645L4OE\MC90043151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" y="578400"/>
            <a:ext cx="183600" cy="18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Zástupný symbol pro zápatí 27"/>
          <p:cNvSpPr>
            <a:spLocks noGrp="1"/>
          </p:cNvSpPr>
          <p:nvPr>
            <p:ph type="ftr" sz="quarter" idx="11"/>
          </p:nvPr>
        </p:nvSpPr>
        <p:spPr>
          <a:xfrm>
            <a:off x="200472" y="116632"/>
            <a:ext cx="6840760" cy="365125"/>
          </a:xfrm>
        </p:spPr>
        <p:txBody>
          <a:bodyPr/>
          <a:lstStyle/>
          <a:p>
            <a:r>
              <a:rPr lang="cs-CZ" dirty="0" smtClean="0"/>
              <a:t>Podpora tvorby standardů pro výkon agend veřejné správy, </a:t>
            </a:r>
            <a:r>
              <a:rPr lang="cs-CZ" dirty="0" err="1" smtClean="0"/>
              <a:t>reg</a:t>
            </a:r>
            <a:r>
              <a:rPr lang="cs-CZ" dirty="0" smtClean="0"/>
              <a:t>. č. CZ.1.04/4.1.00/A3.00002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9474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 bwMode="auto">
          <a:xfrm>
            <a:off x="3575844" y="5140344"/>
            <a:ext cx="5915819" cy="146095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 bwMode="auto">
          <a:xfrm>
            <a:off x="430213" y="533400"/>
            <a:ext cx="9061450" cy="81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2pPr>
            <a:lvl3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3pPr>
            <a:lvl4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4pPr>
            <a:lvl5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5pPr>
            <a:lvl6pPr marL="4572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6pPr>
            <a:lvl7pPr marL="9144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7pPr>
            <a:lvl8pPr marL="13716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8pPr>
            <a:lvl9pPr marL="18288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pPr marL="0" marR="0" lvl="0" indent="0" algn="l" defTabSz="7080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H5: Poskytnutí vybraných údajů RPP na principu „open data“ zlepší informovanost veřejnosti a sníží náklady, které jsou spojeny s odpovídáním na požadavky specifických datových sestav (úřady i veřejnost).</a:t>
            </a: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430213" y="1371600"/>
            <a:ext cx="2770187" cy="3657599"/>
            <a:chOff x="430213" y="1371600"/>
            <a:chExt cx="3989387" cy="3733799"/>
          </a:xfrm>
        </p:grpSpPr>
        <p:sp>
          <p:nvSpPr>
            <p:cNvPr id="7" name="Rectangle 1"/>
            <p:cNvSpPr/>
            <p:nvPr/>
          </p:nvSpPr>
          <p:spPr bwMode="auto">
            <a:xfrm>
              <a:off x="430213" y="1749421"/>
              <a:ext cx="3989387" cy="335597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Rectangle 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Současná situace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9" name="Isosceles Triangle 11"/>
          <p:cNvSpPr/>
          <p:nvPr/>
        </p:nvSpPr>
        <p:spPr bwMode="auto">
          <a:xfrm rot="5400000">
            <a:off x="1947078" y="3152270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3575844" y="1371600"/>
            <a:ext cx="2770187" cy="3657600"/>
            <a:chOff x="430213" y="1371600"/>
            <a:chExt cx="3989387" cy="3733800"/>
          </a:xfrm>
        </p:grpSpPr>
        <p:sp>
          <p:nvSpPr>
            <p:cNvPr id="11" name="Rectangle 17"/>
            <p:cNvSpPr/>
            <p:nvPr/>
          </p:nvSpPr>
          <p:spPr bwMode="auto">
            <a:xfrm>
              <a:off x="430213" y="1749421"/>
              <a:ext cx="3989387" cy="335597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" name="Rectangle 18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Popis hypotézy optimalizace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3" name="Group 20"/>
          <p:cNvGrpSpPr/>
          <p:nvPr/>
        </p:nvGrpSpPr>
        <p:grpSpPr>
          <a:xfrm>
            <a:off x="6721476" y="1368133"/>
            <a:ext cx="2770187" cy="3661067"/>
            <a:chOff x="430213" y="1371600"/>
            <a:chExt cx="3989387" cy="3733800"/>
          </a:xfrm>
        </p:grpSpPr>
        <p:sp>
          <p:nvSpPr>
            <p:cNvPr id="14" name="Rectangle 21"/>
            <p:cNvSpPr/>
            <p:nvPr/>
          </p:nvSpPr>
          <p:spPr bwMode="auto">
            <a:xfrm>
              <a:off x="430213" y="1752599"/>
              <a:ext cx="3989387" cy="335280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" name="Rectangle 2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Očekávané výsledky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16" name="TextBox 43"/>
          <p:cNvSpPr txBox="1"/>
          <p:nvPr/>
        </p:nvSpPr>
        <p:spPr>
          <a:xfrm>
            <a:off x="3575844" y="1752600"/>
            <a:ext cx="2770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TextBox 45"/>
          <p:cNvSpPr txBox="1"/>
          <p:nvPr/>
        </p:nvSpPr>
        <p:spPr>
          <a:xfrm>
            <a:off x="6721476" y="1743612"/>
            <a:ext cx="276325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Kvalita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Zajištění  dostupnost relevantní množiny dat pro OVM, které daná data požadují.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Veřejnost bude mít k dispozici data, které jsou zákonem stanovené jako veřejné.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Díky strukturované podobě „open data“ může dojít k využití dat pro další aplikace a tím ke zlepšení kvality dat na základě zpětné vazby z širší veřejnosti.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Náklady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</a:rPr>
              <a:t>Opatření bude mít vliv na snížení pracnosti pracovníků, kteří OVM požadované data poskytují.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Isosceles Triangle 70"/>
          <p:cNvSpPr/>
          <p:nvPr/>
        </p:nvSpPr>
        <p:spPr bwMode="auto">
          <a:xfrm rot="5400000">
            <a:off x="5090331" y="3114675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9" name="Group 3"/>
          <p:cNvGrpSpPr/>
          <p:nvPr/>
        </p:nvGrpSpPr>
        <p:grpSpPr>
          <a:xfrm>
            <a:off x="430211" y="5140344"/>
            <a:ext cx="3090226" cy="1460956"/>
            <a:chOff x="430211" y="5140344"/>
            <a:chExt cx="2770188" cy="1460956"/>
          </a:xfrm>
        </p:grpSpPr>
        <p:sp>
          <p:nvSpPr>
            <p:cNvPr id="20" name="Rectangle 47"/>
            <p:cNvSpPr/>
            <p:nvPr/>
          </p:nvSpPr>
          <p:spPr bwMode="auto">
            <a:xfrm>
              <a:off x="430212" y="5140344"/>
              <a:ext cx="2770187" cy="146095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1" name="Rectangle 49"/>
            <p:cNvSpPr/>
            <p:nvPr/>
          </p:nvSpPr>
          <p:spPr bwMode="auto">
            <a:xfrm>
              <a:off x="430211" y="5146115"/>
              <a:ext cx="2770187" cy="187327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Procesy s </a:t>
              </a:r>
              <a:r>
                <a:rPr kumimoji="0" lang="cs-CZ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optimalizačním 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potenciálem</a:t>
              </a:r>
            </a:p>
          </p:txBody>
        </p:sp>
      </p:grpSp>
      <p:sp>
        <p:nvSpPr>
          <p:cNvPr id="22" name="TextBox 34"/>
          <p:cNvSpPr txBox="1"/>
          <p:nvPr/>
        </p:nvSpPr>
        <p:spPr>
          <a:xfrm>
            <a:off x="430211" y="5356480"/>
            <a:ext cx="3113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Zveřejňování referenčních údajů o OVM, agendách OVM, AIS</a:t>
            </a:r>
          </a:p>
        </p:txBody>
      </p:sp>
      <p:sp>
        <p:nvSpPr>
          <p:cNvPr id="23" name="Rectangle 56"/>
          <p:cNvSpPr/>
          <p:nvPr/>
        </p:nvSpPr>
        <p:spPr bwMode="auto">
          <a:xfrm>
            <a:off x="3575845" y="5146115"/>
            <a:ext cx="5908890" cy="186612"/>
          </a:xfrm>
          <a:prstGeom prst="rect">
            <a:avLst/>
          </a:prstGeom>
          <a:solidFill>
            <a:srgbClr val="E0E0E0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Dopad</a:t>
            </a:r>
            <a:r>
              <a:rPr kumimoji="0" lang="cs-CZ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y</a:t>
            </a:r>
            <a:endParaRPr kumimoji="0" lang="cs-CZ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24" name="Group 29"/>
          <p:cNvGrpSpPr/>
          <p:nvPr/>
        </p:nvGrpSpPr>
        <p:grpSpPr>
          <a:xfrm>
            <a:off x="6218818" y="5404946"/>
            <a:ext cx="3223633" cy="1155314"/>
            <a:chOff x="1744173" y="1952624"/>
            <a:chExt cx="7747491" cy="2209800"/>
          </a:xfrm>
        </p:grpSpPr>
        <p:sp>
          <p:nvSpPr>
            <p:cNvPr id="25" name="4/2/2013 5:11:52 PM12"/>
            <p:cNvSpPr/>
            <p:nvPr/>
          </p:nvSpPr>
          <p:spPr bwMode="auto">
            <a:xfrm>
              <a:off x="8599130" y="3425823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4/2/2013 5:11:52 PM11"/>
            <p:cNvSpPr/>
            <p:nvPr/>
          </p:nvSpPr>
          <p:spPr bwMode="auto">
            <a:xfrm>
              <a:off x="5477959" y="3425823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4/2/2013 5:11:52 PM10"/>
            <p:cNvSpPr/>
            <p:nvPr/>
          </p:nvSpPr>
          <p:spPr bwMode="auto">
            <a:xfrm>
              <a:off x="4562285" y="3425823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4/2/2013 5:11:52 PM9"/>
            <p:cNvSpPr/>
            <p:nvPr/>
          </p:nvSpPr>
          <p:spPr bwMode="auto">
            <a:xfrm>
              <a:off x="1744173" y="3425823"/>
              <a:ext cx="2818108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4/2/2013 5:11:52 PM8"/>
            <p:cNvSpPr/>
            <p:nvPr/>
          </p:nvSpPr>
          <p:spPr bwMode="auto">
            <a:xfrm>
              <a:off x="8599130" y="2689225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4/2/2013 5:11:52 PM7"/>
            <p:cNvSpPr/>
            <p:nvPr/>
          </p:nvSpPr>
          <p:spPr bwMode="auto">
            <a:xfrm>
              <a:off x="5477959" y="2689225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4/2/2013 5:11:52 PM6"/>
            <p:cNvSpPr/>
            <p:nvPr/>
          </p:nvSpPr>
          <p:spPr bwMode="auto">
            <a:xfrm>
              <a:off x="4562285" y="2689225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4/2/2013 5:11:52 PM5"/>
            <p:cNvSpPr/>
            <p:nvPr/>
          </p:nvSpPr>
          <p:spPr bwMode="auto">
            <a:xfrm>
              <a:off x="1744173" y="2689225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" name="4/2/2013 5:11:52 PM4"/>
            <p:cNvSpPr/>
            <p:nvPr/>
          </p:nvSpPr>
          <p:spPr bwMode="auto">
            <a:xfrm>
              <a:off x="8599130" y="1952624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4/2/2013 5:11:52 PM3"/>
            <p:cNvSpPr/>
            <p:nvPr/>
          </p:nvSpPr>
          <p:spPr bwMode="auto">
            <a:xfrm>
              <a:off x="5477959" y="1952624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4/2/2013 5:11:52 PM2"/>
            <p:cNvSpPr/>
            <p:nvPr/>
          </p:nvSpPr>
          <p:spPr bwMode="auto">
            <a:xfrm>
              <a:off x="4562285" y="1952624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4/2/2013 5:11:52 PM1"/>
            <p:cNvSpPr/>
            <p:nvPr/>
          </p:nvSpPr>
          <p:spPr bwMode="auto">
            <a:xfrm>
              <a:off x="1744173" y="1952624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7" name="Rectangle 31"/>
          <p:cNvSpPr/>
          <p:nvPr/>
        </p:nvSpPr>
        <p:spPr>
          <a:xfrm>
            <a:off x="6218819" y="5395358"/>
            <a:ext cx="1172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Opodstatněnost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procesu 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Rectangle 79"/>
          <p:cNvSpPr/>
          <p:nvPr/>
        </p:nvSpPr>
        <p:spPr>
          <a:xfrm>
            <a:off x="6218819" y="5849780"/>
            <a:ext cx="973952" cy="2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Nákladovost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Rectangle 80"/>
          <p:cNvSpPr/>
          <p:nvPr/>
        </p:nvSpPr>
        <p:spPr>
          <a:xfrm>
            <a:off x="6218819" y="6160150"/>
            <a:ext cx="1172579" cy="400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 dirty="0">
                <a:solidFill>
                  <a:srgbClr val="000000"/>
                </a:solidFill>
                <a:latin typeface="Arial"/>
              </a:rPr>
              <a:t>Využití potenciálu lidských zdrojů</a:t>
            </a:r>
            <a:endParaRPr lang="en-US" sz="1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Rectangle 81"/>
          <p:cNvSpPr/>
          <p:nvPr/>
        </p:nvSpPr>
        <p:spPr>
          <a:xfrm>
            <a:off x="7924800" y="5356480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Využití nástrojů a postupů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Rectangle 82"/>
          <p:cNvSpPr/>
          <p:nvPr/>
        </p:nvSpPr>
        <p:spPr>
          <a:xfrm>
            <a:off x="7924800" y="5849779"/>
            <a:ext cx="11247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Neefektivita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Rectangle 83"/>
          <p:cNvSpPr/>
          <p:nvPr/>
        </p:nvSpPr>
        <p:spPr>
          <a:xfrm>
            <a:off x="7924800" y="6182658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Protikorupční prostředí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3" name="Group 90"/>
          <p:cNvGrpSpPr/>
          <p:nvPr/>
        </p:nvGrpSpPr>
        <p:grpSpPr>
          <a:xfrm>
            <a:off x="7581898" y="5521354"/>
            <a:ext cx="76200" cy="111041"/>
            <a:chOff x="7315200" y="5527507"/>
            <a:chExt cx="76200" cy="111041"/>
          </a:xfrm>
        </p:grpSpPr>
        <p:cxnSp>
          <p:nvCxnSpPr>
            <p:cNvPr id="44" name="Straight Connector 33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38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46" name="Straight Connector 125"/>
          <p:cNvCxnSpPr/>
          <p:nvPr/>
        </p:nvCxnSpPr>
        <p:spPr bwMode="auto">
          <a:xfrm>
            <a:off x="9052560" y="5395358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127"/>
          <p:cNvCxnSpPr/>
          <p:nvPr/>
        </p:nvCxnSpPr>
        <p:spPr bwMode="auto">
          <a:xfrm>
            <a:off x="6147932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128"/>
          <p:cNvCxnSpPr/>
          <p:nvPr/>
        </p:nvCxnSpPr>
        <p:spPr bwMode="auto">
          <a:xfrm>
            <a:off x="6096000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130"/>
          <p:cNvCxnSpPr/>
          <p:nvPr/>
        </p:nvCxnSpPr>
        <p:spPr bwMode="auto">
          <a:xfrm>
            <a:off x="7391399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131"/>
          <p:cNvCxnSpPr/>
          <p:nvPr/>
        </p:nvCxnSpPr>
        <p:spPr bwMode="auto">
          <a:xfrm>
            <a:off x="7863840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51" name="TextBox 77"/>
          <p:cNvSpPr txBox="1"/>
          <p:nvPr/>
        </p:nvSpPr>
        <p:spPr>
          <a:xfrm>
            <a:off x="433677" y="1741710"/>
            <a:ext cx="276325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Na Správce RPP jsou často kladeny požadavky na specifické sestavy dat, které musí individuálně řešit.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Návrh novely ustanovení zákona č. 111/2009 Sb. odst. (7) rozšiřuje 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množinu zveřejňovaných dat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, které jsou přístupné OVM i široké veřejnosti.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V současnosti se ve veřejné správě rozvíjí trend konceptu „</a:t>
            </a: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open data“ 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resp. aktivní poskytování definovaných sad dat ve struktuře dle doporučení principů „open data“.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cs-CZ" sz="1200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TextBox 78"/>
          <p:cNvSpPr txBox="1"/>
          <p:nvPr/>
        </p:nvSpPr>
        <p:spPr>
          <a:xfrm>
            <a:off x="3593301" y="1741709"/>
            <a:ext cx="27632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</a:rPr>
              <a:t>Výběr (vytvoření nového nebo využití stávajícího) </a:t>
            </a:r>
            <a:r>
              <a:rPr lang="cs-CZ" sz="1200" b="1" dirty="0">
                <a:solidFill>
                  <a:srgbClr val="000000"/>
                </a:solidFill>
                <a:latin typeface="Arial"/>
              </a:rPr>
              <a:t>centrálního datového úložiště</a:t>
            </a:r>
            <a:r>
              <a:rPr lang="cs-CZ" sz="1200" dirty="0">
                <a:solidFill>
                  <a:srgbClr val="000000"/>
                </a:solidFill>
                <a:latin typeface="Arial"/>
              </a:rPr>
              <a:t>, které by sloužilo pro publikaci </a:t>
            </a:r>
            <a:r>
              <a:rPr lang="cs-CZ" sz="1200" b="1" dirty="0">
                <a:solidFill>
                  <a:srgbClr val="000000"/>
                </a:solidFill>
                <a:latin typeface="Arial"/>
              </a:rPr>
              <a:t>automatizovaně exportovaných dat.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</a:rPr>
              <a:t>Zavedení katalogu dat jako rozcestníku obsahující popis dat a reference na konkrétní sadu dat. 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3" name="Group 88"/>
          <p:cNvGrpSpPr/>
          <p:nvPr/>
        </p:nvGrpSpPr>
        <p:grpSpPr>
          <a:xfrm>
            <a:off x="7573541" y="5920929"/>
            <a:ext cx="92914" cy="111041"/>
            <a:chOff x="7315200" y="5932435"/>
            <a:chExt cx="92914" cy="111041"/>
          </a:xfrm>
        </p:grpSpPr>
        <p:cxnSp>
          <p:nvCxnSpPr>
            <p:cNvPr id="54" name="Straight Connector 89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Straight Connector 91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6" name="Group 92"/>
          <p:cNvGrpSpPr/>
          <p:nvPr/>
        </p:nvGrpSpPr>
        <p:grpSpPr>
          <a:xfrm>
            <a:off x="9218604" y="5920929"/>
            <a:ext cx="92914" cy="111041"/>
            <a:chOff x="7315200" y="5932435"/>
            <a:chExt cx="92914" cy="111041"/>
          </a:xfrm>
        </p:grpSpPr>
        <p:cxnSp>
          <p:nvCxnSpPr>
            <p:cNvPr id="57" name="Straight Connector 93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94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9" name="Group 95"/>
          <p:cNvGrpSpPr/>
          <p:nvPr/>
        </p:nvGrpSpPr>
        <p:grpSpPr>
          <a:xfrm>
            <a:off x="9197218" y="6360204"/>
            <a:ext cx="92914" cy="111041"/>
            <a:chOff x="7315200" y="5932435"/>
            <a:chExt cx="92914" cy="111041"/>
          </a:xfrm>
        </p:grpSpPr>
        <p:cxnSp>
          <p:nvCxnSpPr>
            <p:cNvPr id="60" name="Straight Connector 96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97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2" name="Group 98"/>
          <p:cNvGrpSpPr/>
          <p:nvPr/>
        </p:nvGrpSpPr>
        <p:grpSpPr>
          <a:xfrm>
            <a:off x="9205575" y="5539892"/>
            <a:ext cx="76200" cy="111041"/>
            <a:chOff x="7315200" y="5527507"/>
            <a:chExt cx="76200" cy="111041"/>
          </a:xfrm>
        </p:grpSpPr>
        <p:cxnSp>
          <p:nvCxnSpPr>
            <p:cNvPr id="63" name="Straight Connector 99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Straight Connector 100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5" name="Group 101"/>
          <p:cNvGrpSpPr/>
          <p:nvPr/>
        </p:nvGrpSpPr>
        <p:grpSpPr>
          <a:xfrm>
            <a:off x="7574280" y="6289759"/>
            <a:ext cx="76200" cy="111041"/>
            <a:chOff x="7315200" y="5527507"/>
            <a:chExt cx="76200" cy="111041"/>
          </a:xfrm>
        </p:grpSpPr>
        <p:cxnSp>
          <p:nvCxnSpPr>
            <p:cNvPr id="66" name="Straight Connector 102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7" name="Straight Connector 106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pic>
        <p:nvPicPr>
          <p:cNvPr id="68" name="Picture 2" descr="C:\Users\lukas.kurtulik\AppData\Local\Microsoft\Windows\Temporary Internet Files\Content.IE5\2YTXDFPZ\MC90043253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209761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Zástupný symbol pro zápatí 27"/>
          <p:cNvSpPr>
            <a:spLocks noGrp="1"/>
          </p:cNvSpPr>
          <p:nvPr>
            <p:ph type="ftr" sz="quarter" idx="11"/>
          </p:nvPr>
        </p:nvSpPr>
        <p:spPr>
          <a:xfrm>
            <a:off x="200472" y="116632"/>
            <a:ext cx="6840760" cy="365125"/>
          </a:xfrm>
        </p:spPr>
        <p:txBody>
          <a:bodyPr/>
          <a:lstStyle/>
          <a:p>
            <a:r>
              <a:rPr lang="cs-CZ" dirty="0" smtClean="0"/>
              <a:t>Podpora tvorby standardů pro výkon agend veřejné správy, </a:t>
            </a:r>
            <a:r>
              <a:rPr lang="cs-CZ" dirty="0" err="1" smtClean="0"/>
              <a:t>reg</a:t>
            </a:r>
            <a:r>
              <a:rPr lang="cs-CZ" dirty="0" smtClean="0"/>
              <a:t>. č. CZ.1.04/4.1.00/A3.00002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5590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 bwMode="auto">
          <a:xfrm>
            <a:off x="3575844" y="5140344"/>
            <a:ext cx="5915819" cy="146095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 bwMode="auto">
          <a:xfrm>
            <a:off x="430213" y="533400"/>
            <a:ext cx="9061450" cy="566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438" tIns="36512" rIns="71438" bIns="36512" numCol="1" anchor="t" anchorCtr="0" compatLnSpc="1">
            <a:prstTxWarp prst="textNoShape">
              <a:avLst/>
            </a:prstTxWarp>
            <a:spAutoFit/>
          </a:bodyPr>
          <a:lstStyle>
            <a:lvl1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2pPr>
            <a:lvl3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3pPr>
            <a:lvl4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4pPr>
            <a:lvl5pPr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66"/>
                </a:solidFill>
                <a:latin typeface="Arial" pitchFamily="34" charset="0"/>
              </a:defRPr>
            </a:lvl5pPr>
            <a:lvl6pPr marL="4572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6pPr>
            <a:lvl7pPr marL="9144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7pPr>
            <a:lvl8pPr marL="13716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8pPr>
            <a:lvl9pPr marL="1828800" algn="l" defTabSz="708025" rtl="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rgbClr val="000066"/>
                </a:solidFill>
                <a:latin typeface="Arial" pitchFamily="34" charset="0"/>
              </a:defRPr>
            </a:lvl9pPr>
          </a:lstStyle>
          <a:p>
            <a:pPr marL="0" marR="0" lvl="0" indent="0" algn="l" defTabSz="7080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H6: Změna postupu při registraci agendy, vyžádání stanoviska správců AISů a Základních registrů již při procesu registrace agendy </a:t>
            </a: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grpSp>
        <p:nvGrpSpPr>
          <p:cNvPr id="6" name="Group 7"/>
          <p:cNvGrpSpPr/>
          <p:nvPr/>
        </p:nvGrpSpPr>
        <p:grpSpPr>
          <a:xfrm>
            <a:off x="430213" y="1371600"/>
            <a:ext cx="2770187" cy="3657599"/>
            <a:chOff x="430213" y="1371600"/>
            <a:chExt cx="3989387" cy="3733799"/>
          </a:xfrm>
        </p:grpSpPr>
        <p:sp>
          <p:nvSpPr>
            <p:cNvPr id="7" name="Rectangle 1"/>
            <p:cNvSpPr/>
            <p:nvPr/>
          </p:nvSpPr>
          <p:spPr bwMode="auto">
            <a:xfrm>
              <a:off x="430213" y="1749421"/>
              <a:ext cx="3989387" cy="335597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Rectangle 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Současná situace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9" name="Isosceles Triangle 11"/>
          <p:cNvSpPr/>
          <p:nvPr/>
        </p:nvSpPr>
        <p:spPr bwMode="auto">
          <a:xfrm rot="5400000">
            <a:off x="1947078" y="3152270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" name="Group 16"/>
          <p:cNvGrpSpPr/>
          <p:nvPr/>
        </p:nvGrpSpPr>
        <p:grpSpPr>
          <a:xfrm>
            <a:off x="3575844" y="1371600"/>
            <a:ext cx="2770187" cy="3657600"/>
            <a:chOff x="430213" y="1371600"/>
            <a:chExt cx="3989387" cy="3733800"/>
          </a:xfrm>
        </p:grpSpPr>
        <p:sp>
          <p:nvSpPr>
            <p:cNvPr id="11" name="Rectangle 17"/>
            <p:cNvSpPr/>
            <p:nvPr/>
          </p:nvSpPr>
          <p:spPr bwMode="auto">
            <a:xfrm>
              <a:off x="430213" y="1749421"/>
              <a:ext cx="3989387" cy="335597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171450" marR="0" lvl="0" indent="-17145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" name="Rectangle 18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Popis hypotézy optimalizace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13" name="Group 20"/>
          <p:cNvGrpSpPr/>
          <p:nvPr/>
        </p:nvGrpSpPr>
        <p:grpSpPr>
          <a:xfrm>
            <a:off x="6721476" y="1368133"/>
            <a:ext cx="2770187" cy="3661067"/>
            <a:chOff x="430213" y="1371600"/>
            <a:chExt cx="3989387" cy="3733800"/>
          </a:xfrm>
        </p:grpSpPr>
        <p:sp>
          <p:nvSpPr>
            <p:cNvPr id="14" name="Rectangle 21"/>
            <p:cNvSpPr/>
            <p:nvPr/>
          </p:nvSpPr>
          <p:spPr bwMode="auto">
            <a:xfrm>
              <a:off x="430213" y="1752599"/>
              <a:ext cx="3989387" cy="335280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" name="Rectangle 22"/>
            <p:cNvSpPr/>
            <p:nvPr/>
          </p:nvSpPr>
          <p:spPr bwMode="auto">
            <a:xfrm>
              <a:off x="430213" y="1371600"/>
              <a:ext cx="3989387" cy="381000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Očekávané výsledky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sp>
        <p:nvSpPr>
          <p:cNvPr id="16" name="TextBox 43"/>
          <p:cNvSpPr txBox="1"/>
          <p:nvPr/>
        </p:nvSpPr>
        <p:spPr>
          <a:xfrm>
            <a:off x="3575844" y="1752600"/>
            <a:ext cx="2770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TextBox 45"/>
          <p:cNvSpPr txBox="1"/>
          <p:nvPr/>
        </p:nvSpPr>
        <p:spPr>
          <a:xfrm>
            <a:off x="6721476" y="1743612"/>
            <a:ext cx="2763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2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Náklady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</a:rPr>
              <a:t>Opatření bude mít vliv na snížení zatížení pracovníků, kteří pracují na registraci agend </a:t>
            </a: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Isosceles Triangle 70"/>
          <p:cNvSpPr/>
          <p:nvPr/>
        </p:nvSpPr>
        <p:spPr bwMode="auto">
          <a:xfrm rot="5400000">
            <a:off x="5090331" y="3114675"/>
            <a:ext cx="2899068" cy="247649"/>
          </a:xfrm>
          <a:prstGeom prst="triangle">
            <a:avLst/>
          </a:prstGeom>
          <a:gradFill rotWithShape="1">
            <a:gsLst>
              <a:gs pos="0">
                <a:srgbClr val="DADADA">
                  <a:tint val="50000"/>
                  <a:satMod val="300000"/>
                </a:srgbClr>
              </a:gs>
              <a:gs pos="35000">
                <a:srgbClr val="DADADA">
                  <a:tint val="37000"/>
                  <a:satMod val="300000"/>
                </a:srgbClr>
              </a:gs>
              <a:gs pos="100000">
                <a:srgbClr val="DADA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lg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9" name="Group 3"/>
          <p:cNvGrpSpPr/>
          <p:nvPr/>
        </p:nvGrpSpPr>
        <p:grpSpPr>
          <a:xfrm>
            <a:off x="430211" y="5140344"/>
            <a:ext cx="3090226" cy="1460956"/>
            <a:chOff x="430211" y="5140344"/>
            <a:chExt cx="2770188" cy="1460956"/>
          </a:xfrm>
        </p:grpSpPr>
        <p:sp>
          <p:nvSpPr>
            <p:cNvPr id="20" name="Rectangle 47"/>
            <p:cNvSpPr/>
            <p:nvPr/>
          </p:nvSpPr>
          <p:spPr bwMode="auto">
            <a:xfrm>
              <a:off x="430212" y="5140344"/>
              <a:ext cx="2770187" cy="146095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1" name="Rectangle 49"/>
            <p:cNvSpPr/>
            <p:nvPr/>
          </p:nvSpPr>
          <p:spPr bwMode="auto">
            <a:xfrm>
              <a:off x="430211" y="5146115"/>
              <a:ext cx="2770187" cy="187327"/>
            </a:xfrm>
            <a:prstGeom prst="rect">
              <a:avLst/>
            </a:prstGeom>
            <a:solidFill>
              <a:srgbClr val="E0E0E0"/>
            </a:solidFill>
            <a:ln w="12700" cap="flat" cmpd="sng" algn="ctr">
              <a:solidFill>
                <a:srgbClr val="919191"/>
              </a:solidFill>
              <a:prstDash val="solid"/>
              <a:round/>
              <a:headEnd type="none" w="med" len="med"/>
              <a:tailEnd type="none" w="lg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Procesy s </a:t>
              </a:r>
              <a:r>
                <a:rPr kumimoji="0" lang="cs-CZ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optimalizačním </a:t>
              </a:r>
              <a:r>
                <a:rPr kumimoji="0" lang="cs-CZ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potenciálem</a:t>
              </a:r>
            </a:p>
          </p:txBody>
        </p:sp>
      </p:grpSp>
      <p:sp>
        <p:nvSpPr>
          <p:cNvPr id="22" name="TextBox 34"/>
          <p:cNvSpPr txBox="1"/>
          <p:nvPr/>
        </p:nvSpPr>
        <p:spPr>
          <a:xfrm>
            <a:off x="430211" y="5356480"/>
            <a:ext cx="31130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1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Registrace agendy, Registrace OVM pro výkon agendy</a:t>
            </a:r>
          </a:p>
        </p:txBody>
      </p:sp>
      <p:sp>
        <p:nvSpPr>
          <p:cNvPr id="23" name="Rectangle 56"/>
          <p:cNvSpPr/>
          <p:nvPr/>
        </p:nvSpPr>
        <p:spPr bwMode="auto">
          <a:xfrm>
            <a:off x="3575845" y="5146115"/>
            <a:ext cx="5908890" cy="186612"/>
          </a:xfrm>
          <a:prstGeom prst="rect">
            <a:avLst/>
          </a:prstGeom>
          <a:solidFill>
            <a:srgbClr val="E0E0E0"/>
          </a:solidFill>
          <a:ln w="12700" cap="flat" cmpd="sng" algn="ctr">
            <a:solidFill>
              <a:srgbClr val="919191"/>
            </a:solidFill>
            <a:prstDash val="solid"/>
            <a:round/>
            <a:headEnd type="none" w="med" len="med"/>
            <a:tailEnd type="none" w="lg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Dopad</a:t>
            </a:r>
            <a:r>
              <a:rPr kumimoji="0" lang="cs-CZ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y</a:t>
            </a:r>
            <a:endParaRPr kumimoji="0" lang="cs-CZ" sz="11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grpSp>
        <p:nvGrpSpPr>
          <p:cNvPr id="24" name="Group 29"/>
          <p:cNvGrpSpPr/>
          <p:nvPr/>
        </p:nvGrpSpPr>
        <p:grpSpPr>
          <a:xfrm>
            <a:off x="6218818" y="5404946"/>
            <a:ext cx="3223633" cy="1155314"/>
            <a:chOff x="1744173" y="1952624"/>
            <a:chExt cx="7747491" cy="2209800"/>
          </a:xfrm>
        </p:grpSpPr>
        <p:sp>
          <p:nvSpPr>
            <p:cNvPr id="25" name="4/2/2013 5:11:52 PM12"/>
            <p:cNvSpPr/>
            <p:nvPr/>
          </p:nvSpPr>
          <p:spPr bwMode="auto">
            <a:xfrm>
              <a:off x="8599130" y="3425823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4/2/2013 5:11:52 PM11"/>
            <p:cNvSpPr/>
            <p:nvPr/>
          </p:nvSpPr>
          <p:spPr bwMode="auto">
            <a:xfrm>
              <a:off x="5477959" y="3425823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4/2/2013 5:11:52 PM10"/>
            <p:cNvSpPr/>
            <p:nvPr/>
          </p:nvSpPr>
          <p:spPr bwMode="auto">
            <a:xfrm>
              <a:off x="4562285" y="3425823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4/2/2013 5:11:52 PM9"/>
            <p:cNvSpPr/>
            <p:nvPr/>
          </p:nvSpPr>
          <p:spPr bwMode="auto">
            <a:xfrm>
              <a:off x="1744173" y="3425823"/>
              <a:ext cx="2818108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4/2/2013 5:11:52 PM8"/>
            <p:cNvSpPr/>
            <p:nvPr/>
          </p:nvSpPr>
          <p:spPr bwMode="auto">
            <a:xfrm>
              <a:off x="8599130" y="2689225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4/2/2013 5:11:52 PM7"/>
            <p:cNvSpPr/>
            <p:nvPr/>
          </p:nvSpPr>
          <p:spPr bwMode="auto">
            <a:xfrm>
              <a:off x="5477959" y="2689225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4/2/2013 5:11:52 PM6"/>
            <p:cNvSpPr/>
            <p:nvPr/>
          </p:nvSpPr>
          <p:spPr bwMode="auto">
            <a:xfrm>
              <a:off x="4562285" y="2689225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4/2/2013 5:11:52 PM5"/>
            <p:cNvSpPr/>
            <p:nvPr/>
          </p:nvSpPr>
          <p:spPr bwMode="auto">
            <a:xfrm>
              <a:off x="1744173" y="2689225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3" name="4/2/2013 5:11:52 PM4"/>
            <p:cNvSpPr/>
            <p:nvPr/>
          </p:nvSpPr>
          <p:spPr bwMode="auto">
            <a:xfrm>
              <a:off x="8599130" y="1952624"/>
              <a:ext cx="892534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4" name="4/2/2013 5:11:52 PM3"/>
            <p:cNvSpPr/>
            <p:nvPr/>
          </p:nvSpPr>
          <p:spPr bwMode="auto">
            <a:xfrm>
              <a:off x="5477959" y="1952624"/>
              <a:ext cx="3121169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5" name="4/2/2013 5:11:52 PM2"/>
            <p:cNvSpPr/>
            <p:nvPr/>
          </p:nvSpPr>
          <p:spPr bwMode="auto">
            <a:xfrm>
              <a:off x="4562285" y="1952624"/>
              <a:ext cx="915671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6" name="4/2/2013 5:11:52 PM1"/>
            <p:cNvSpPr/>
            <p:nvPr/>
          </p:nvSpPr>
          <p:spPr bwMode="auto">
            <a:xfrm>
              <a:off x="1744173" y="1952624"/>
              <a:ext cx="2818110" cy="736601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  <a:headEnd type="none" w="med" len="med"/>
              <a:tailEnd type="none" w="lg" len="sm"/>
            </a:ln>
            <a:effectLst/>
          </p:spPr>
          <p:txBody>
            <a:bodyPr vert="horz" wrap="square" lIns="72009" tIns="72009" rIns="72009" bIns="72009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7" name="Rectangle 31"/>
          <p:cNvSpPr/>
          <p:nvPr/>
        </p:nvSpPr>
        <p:spPr>
          <a:xfrm>
            <a:off x="6218819" y="5395358"/>
            <a:ext cx="11725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Opodstatněnost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procesu 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Rectangle 79"/>
          <p:cNvSpPr/>
          <p:nvPr/>
        </p:nvSpPr>
        <p:spPr>
          <a:xfrm>
            <a:off x="6218819" y="5849780"/>
            <a:ext cx="973952" cy="2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Nákladovost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Rectangle 80"/>
          <p:cNvSpPr/>
          <p:nvPr/>
        </p:nvSpPr>
        <p:spPr>
          <a:xfrm>
            <a:off x="6218819" y="6160150"/>
            <a:ext cx="1172579" cy="400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 dirty="0">
                <a:solidFill>
                  <a:srgbClr val="000000"/>
                </a:solidFill>
                <a:latin typeface="Arial"/>
              </a:rPr>
              <a:t>Využití potenciálu lidských zdrojů</a:t>
            </a:r>
            <a:endParaRPr lang="en-US" sz="1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Rectangle 81"/>
          <p:cNvSpPr/>
          <p:nvPr/>
        </p:nvSpPr>
        <p:spPr>
          <a:xfrm>
            <a:off x="7924800" y="5356480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Využití nástrojů a postupů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Rectangle 82"/>
          <p:cNvSpPr/>
          <p:nvPr/>
        </p:nvSpPr>
        <p:spPr>
          <a:xfrm>
            <a:off x="7924800" y="5849779"/>
            <a:ext cx="11247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Neefektivita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Rectangle 83"/>
          <p:cNvSpPr/>
          <p:nvPr/>
        </p:nvSpPr>
        <p:spPr>
          <a:xfrm>
            <a:off x="7924800" y="6182658"/>
            <a:ext cx="1124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cs-CZ" sz="1000">
                <a:solidFill>
                  <a:srgbClr val="000000"/>
                </a:solidFill>
                <a:latin typeface="Arial"/>
              </a:rPr>
              <a:t>Protikorupční prostředí</a:t>
            </a:r>
            <a:endParaRPr lang="en-US" sz="10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3" name="Group 90"/>
          <p:cNvGrpSpPr/>
          <p:nvPr/>
        </p:nvGrpSpPr>
        <p:grpSpPr>
          <a:xfrm>
            <a:off x="7581898" y="5521354"/>
            <a:ext cx="76200" cy="111041"/>
            <a:chOff x="7315200" y="5527507"/>
            <a:chExt cx="76200" cy="111041"/>
          </a:xfrm>
        </p:grpSpPr>
        <p:cxnSp>
          <p:nvCxnSpPr>
            <p:cNvPr id="44" name="Straight Connector 33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38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46" name="Straight Connector 125"/>
          <p:cNvCxnSpPr/>
          <p:nvPr/>
        </p:nvCxnSpPr>
        <p:spPr bwMode="auto">
          <a:xfrm>
            <a:off x="9052560" y="5395358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127"/>
          <p:cNvCxnSpPr/>
          <p:nvPr/>
        </p:nvCxnSpPr>
        <p:spPr bwMode="auto">
          <a:xfrm>
            <a:off x="6147932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128"/>
          <p:cNvCxnSpPr/>
          <p:nvPr/>
        </p:nvCxnSpPr>
        <p:spPr bwMode="auto">
          <a:xfrm>
            <a:off x="6096000" y="537470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130"/>
          <p:cNvCxnSpPr/>
          <p:nvPr/>
        </p:nvCxnSpPr>
        <p:spPr bwMode="auto">
          <a:xfrm>
            <a:off x="7391399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DADADA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131"/>
          <p:cNvCxnSpPr/>
          <p:nvPr/>
        </p:nvCxnSpPr>
        <p:spPr bwMode="auto">
          <a:xfrm>
            <a:off x="7863840" y="5394960"/>
            <a:ext cx="0" cy="1155314"/>
          </a:xfrm>
          <a:prstGeom prst="line">
            <a:avLst/>
          </a:prstGeom>
          <a:noFill/>
          <a:ln w="9525" cap="flat" cmpd="sng" algn="ctr">
            <a:solidFill>
              <a:srgbClr val="000000"/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51" name="TextBox 77"/>
          <p:cNvSpPr txBox="1"/>
          <p:nvPr/>
        </p:nvSpPr>
        <p:spPr>
          <a:xfrm>
            <a:off x="433677" y="1741710"/>
            <a:ext cx="27632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Správci </a:t>
            </a:r>
            <a:r>
              <a:rPr lang="cs-CZ" sz="1200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AISů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a ZR jsou informováni o zápisu agendy do RPP až v procesu registrace OVM pro výkon agendy 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Je tedy nutné často opakovat procesu Registrace agendy v případě, že správci </a:t>
            </a:r>
            <a:r>
              <a:rPr lang="cs-CZ" sz="1200" dirty="0" err="1">
                <a:solidFill>
                  <a:srgbClr val="000000"/>
                </a:solidFill>
                <a:latin typeface="Arial"/>
                <a:cs typeface="Arial" pitchFamily="34" charset="0"/>
              </a:rPr>
              <a:t>AISů</a:t>
            </a:r>
            <a:r>
              <a:rPr lang="cs-CZ" sz="1200" dirty="0">
                <a:solidFill>
                  <a:srgbClr val="000000"/>
                </a:solidFill>
                <a:latin typeface="Arial"/>
                <a:cs typeface="Arial" pitchFamily="34" charset="0"/>
              </a:rPr>
              <a:t> a ZR zhodnotí mají k registraci OVM pro výkon agendy připomínky</a:t>
            </a:r>
          </a:p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en-US" sz="12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TextBox 78"/>
          <p:cNvSpPr txBox="1"/>
          <p:nvPr/>
        </p:nvSpPr>
        <p:spPr>
          <a:xfrm>
            <a:off x="3593301" y="1741709"/>
            <a:ext cx="2763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40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cs-CZ" sz="1200" dirty="0">
                <a:solidFill>
                  <a:srgbClr val="000000"/>
                </a:solidFill>
                <a:latin typeface="Arial"/>
              </a:rPr>
              <a:t>Vyžadování stanoviska už v procesu registrace agendy výrazně </a:t>
            </a:r>
            <a:r>
              <a:rPr lang="cs-CZ" sz="1200" dirty="0" err="1">
                <a:solidFill>
                  <a:srgbClr val="000000"/>
                </a:solidFill>
                <a:latin typeface="Arial"/>
              </a:rPr>
              <a:t>zeefektivní</a:t>
            </a:r>
            <a:r>
              <a:rPr lang="cs-CZ" sz="1200" dirty="0">
                <a:solidFill>
                  <a:srgbClr val="000000"/>
                </a:solidFill>
                <a:latin typeface="Arial"/>
              </a:rPr>
              <a:t> a zrychlí celý proces ohlašování agend</a:t>
            </a:r>
            <a:endParaRPr lang="cs-CZ" sz="1200" b="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3" name="Group 88"/>
          <p:cNvGrpSpPr/>
          <p:nvPr/>
        </p:nvGrpSpPr>
        <p:grpSpPr>
          <a:xfrm>
            <a:off x="7573541" y="5920929"/>
            <a:ext cx="92914" cy="111041"/>
            <a:chOff x="7315200" y="5932435"/>
            <a:chExt cx="92914" cy="111041"/>
          </a:xfrm>
        </p:grpSpPr>
        <p:cxnSp>
          <p:nvCxnSpPr>
            <p:cNvPr id="54" name="Straight Connector 89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Straight Connector 91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6" name="Group 92"/>
          <p:cNvGrpSpPr/>
          <p:nvPr/>
        </p:nvGrpSpPr>
        <p:grpSpPr>
          <a:xfrm>
            <a:off x="9218604" y="5920929"/>
            <a:ext cx="92914" cy="111041"/>
            <a:chOff x="7315200" y="5932435"/>
            <a:chExt cx="92914" cy="111041"/>
          </a:xfrm>
        </p:grpSpPr>
        <p:cxnSp>
          <p:nvCxnSpPr>
            <p:cNvPr id="57" name="Straight Connector 93"/>
            <p:cNvCxnSpPr/>
            <p:nvPr/>
          </p:nvCxnSpPr>
          <p:spPr bwMode="auto">
            <a:xfrm flipH="1">
              <a:off x="7331914" y="5932435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94"/>
            <p:cNvCxnSpPr/>
            <p:nvPr/>
          </p:nvCxnSpPr>
          <p:spPr bwMode="auto">
            <a:xfrm flipH="1" flipV="1">
              <a:off x="7315200" y="5987955"/>
              <a:ext cx="16714" cy="40814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9" name="Group 98"/>
          <p:cNvGrpSpPr/>
          <p:nvPr/>
        </p:nvGrpSpPr>
        <p:grpSpPr>
          <a:xfrm>
            <a:off x="9205575" y="5539892"/>
            <a:ext cx="76200" cy="111041"/>
            <a:chOff x="7315200" y="5527507"/>
            <a:chExt cx="76200" cy="111041"/>
          </a:xfrm>
        </p:grpSpPr>
        <p:cxnSp>
          <p:nvCxnSpPr>
            <p:cNvPr id="60" name="Straight Connector 99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100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2" name="Group 101"/>
          <p:cNvGrpSpPr/>
          <p:nvPr/>
        </p:nvGrpSpPr>
        <p:grpSpPr>
          <a:xfrm>
            <a:off x="7574280" y="6289759"/>
            <a:ext cx="76200" cy="111041"/>
            <a:chOff x="7315200" y="5527507"/>
            <a:chExt cx="76200" cy="111041"/>
          </a:xfrm>
        </p:grpSpPr>
        <p:cxnSp>
          <p:nvCxnSpPr>
            <p:cNvPr id="63" name="Straight Connector 102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4" name="Straight Connector 106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pic>
        <p:nvPicPr>
          <p:cNvPr id="65" name="Picture 2" descr="C:\Users\lukas.kurtulik\AppData\Local\Microsoft\Windows\Temporary Internet Files\Content.IE5\2YTXDFPZ\MC900432530[1]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209761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6" name="Group 101"/>
          <p:cNvGrpSpPr/>
          <p:nvPr/>
        </p:nvGrpSpPr>
        <p:grpSpPr>
          <a:xfrm>
            <a:off x="9218604" y="6311900"/>
            <a:ext cx="76200" cy="111041"/>
            <a:chOff x="7315200" y="5527507"/>
            <a:chExt cx="76200" cy="111041"/>
          </a:xfrm>
        </p:grpSpPr>
        <p:cxnSp>
          <p:nvCxnSpPr>
            <p:cNvPr id="67" name="Straight Connector 102"/>
            <p:cNvCxnSpPr/>
            <p:nvPr/>
          </p:nvCxnSpPr>
          <p:spPr bwMode="auto">
            <a:xfrm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Straight Connector 106"/>
            <p:cNvCxnSpPr/>
            <p:nvPr/>
          </p:nvCxnSpPr>
          <p:spPr bwMode="auto">
            <a:xfrm flipH="1">
              <a:off x="7315200" y="5527507"/>
              <a:ext cx="76200" cy="111041"/>
            </a:xfrm>
            <a:prstGeom prst="line">
              <a:avLst/>
            </a:prstGeom>
            <a:noFill/>
            <a:ln w="9525" cap="flat" cmpd="sng" algn="ctr">
              <a:solidFill>
                <a:srgbClr val="000000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sp>
        <p:nvSpPr>
          <p:cNvPr id="72" name="Zástupný symbol pro zápatí 27"/>
          <p:cNvSpPr>
            <a:spLocks noGrp="1"/>
          </p:cNvSpPr>
          <p:nvPr>
            <p:ph type="ftr" sz="quarter" idx="11"/>
          </p:nvPr>
        </p:nvSpPr>
        <p:spPr>
          <a:xfrm>
            <a:off x="200472" y="116632"/>
            <a:ext cx="6840760" cy="365125"/>
          </a:xfrm>
        </p:spPr>
        <p:txBody>
          <a:bodyPr/>
          <a:lstStyle/>
          <a:p>
            <a:r>
              <a:rPr lang="cs-CZ" dirty="0" smtClean="0"/>
              <a:t>Podpora tvorby standardů pro výkon agend veřejné správy, </a:t>
            </a:r>
            <a:r>
              <a:rPr lang="cs-CZ" dirty="0" err="1" smtClean="0"/>
              <a:t>reg</a:t>
            </a:r>
            <a:r>
              <a:rPr lang="cs-CZ" dirty="0" smtClean="0"/>
              <a:t>. č. CZ.1.04/4.1.00/A3.00002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633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yyjlXRy.0mtmn5fX_Yl0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BodyText"/>
  <p:tag name="DATE" val="27.11.2012 14:51:54"/>
  <p:tag name="THINKCELLSHAPEDONOTDELETE" val="pz1EoFLaBnESwD2qOwGqjY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BodyText"/>
  <p:tag name="DATE" val="27.11.2012 14:51:54"/>
  <p:tag name="THINKCELLSHAPEDONOTDELETE" val="pK6GpOpvmQkywnjeKi_M59g"/>
</p:tagLst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1682</Words>
  <Application>Microsoft Office PowerPoint</Application>
  <PresentationFormat>A4 (210 x 297 mm)</PresentationFormat>
  <Paragraphs>218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MV ČR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MVCR</dc:creator>
  <cp:lastModifiedBy>MVCR</cp:lastModifiedBy>
  <cp:revision>4</cp:revision>
  <dcterms:created xsi:type="dcterms:W3CDTF">2016-02-02T15:19:59Z</dcterms:created>
  <dcterms:modified xsi:type="dcterms:W3CDTF">2016-02-02T15:59:40Z</dcterms:modified>
</cp:coreProperties>
</file>